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60"/>
  </p:notesMasterIdLst>
  <p:sldIdLst>
    <p:sldId id="372" r:id="rId2"/>
    <p:sldId id="380" r:id="rId3"/>
    <p:sldId id="383" r:id="rId4"/>
    <p:sldId id="429" r:id="rId5"/>
    <p:sldId id="382" r:id="rId6"/>
    <p:sldId id="378" r:id="rId7"/>
    <p:sldId id="430" r:id="rId8"/>
    <p:sldId id="431" r:id="rId9"/>
    <p:sldId id="377" r:id="rId10"/>
    <p:sldId id="426" r:id="rId11"/>
    <p:sldId id="427" r:id="rId12"/>
    <p:sldId id="374" r:id="rId13"/>
    <p:sldId id="398" r:id="rId14"/>
    <p:sldId id="432" r:id="rId15"/>
    <p:sldId id="433" r:id="rId16"/>
    <p:sldId id="434" r:id="rId17"/>
    <p:sldId id="315" r:id="rId18"/>
    <p:sldId id="375" r:id="rId19"/>
    <p:sldId id="418" r:id="rId20"/>
    <p:sldId id="428" r:id="rId21"/>
    <p:sldId id="358" r:id="rId22"/>
    <p:sldId id="316" r:id="rId23"/>
    <p:sldId id="435" r:id="rId24"/>
    <p:sldId id="356" r:id="rId25"/>
    <p:sldId id="386" r:id="rId26"/>
    <p:sldId id="387" r:id="rId27"/>
    <p:sldId id="421" r:id="rId28"/>
    <p:sldId id="388" r:id="rId29"/>
    <p:sldId id="389" r:id="rId30"/>
    <p:sldId id="422" r:id="rId31"/>
    <p:sldId id="390" r:id="rId32"/>
    <p:sldId id="425" r:id="rId33"/>
    <p:sldId id="423" r:id="rId34"/>
    <p:sldId id="326" r:id="rId35"/>
    <p:sldId id="396" r:id="rId36"/>
    <p:sldId id="392" r:id="rId37"/>
    <p:sldId id="394" r:id="rId38"/>
    <p:sldId id="420" r:id="rId39"/>
    <p:sldId id="419" r:id="rId40"/>
    <p:sldId id="397" r:id="rId41"/>
    <p:sldId id="395" r:id="rId42"/>
    <p:sldId id="401" r:id="rId43"/>
    <p:sldId id="399" r:id="rId44"/>
    <p:sldId id="400" r:id="rId45"/>
    <p:sldId id="406" r:id="rId46"/>
    <p:sldId id="405" r:id="rId47"/>
    <p:sldId id="408" r:id="rId48"/>
    <p:sldId id="409" r:id="rId49"/>
    <p:sldId id="407" r:id="rId50"/>
    <p:sldId id="384" r:id="rId51"/>
    <p:sldId id="403" r:id="rId52"/>
    <p:sldId id="414" r:id="rId53"/>
    <p:sldId id="416" r:id="rId54"/>
    <p:sldId id="415" r:id="rId55"/>
    <p:sldId id="413" r:id="rId56"/>
    <p:sldId id="412" r:id="rId57"/>
    <p:sldId id="411" r:id="rId58"/>
    <p:sldId id="402"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513" autoAdjust="0"/>
    <p:restoredTop sz="92430" autoAdjust="0"/>
  </p:normalViewPr>
  <p:slideViewPr>
    <p:cSldViewPr>
      <p:cViewPr varScale="1">
        <p:scale>
          <a:sx n="76" d="100"/>
          <a:sy n="76" d="100"/>
        </p:scale>
        <p:origin x="1061"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F39B4A8-166C-4BAA-907A-1267BA35A857}" type="datetimeFigureOut">
              <a:rPr lang="en-GB"/>
              <a:pPr>
                <a:defRPr/>
              </a:pPr>
              <a:t>22/05/2023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A309FA2-4C11-4095-93D8-3A4063C3E96E}" type="slidenum">
              <a:rPr lang="en-GB"/>
              <a:pPr>
                <a:defRPr/>
              </a:pPr>
              <a:t>‹#›</a:t>
            </a:fld>
            <a:endParaRPr lang="en-GB"/>
          </a:p>
        </p:txBody>
      </p:sp>
    </p:spTree>
    <p:extLst>
      <p:ext uri="{BB962C8B-B14F-4D97-AF65-F5344CB8AC3E}">
        <p14:creationId xmlns:p14="http://schemas.microsoft.com/office/powerpoint/2010/main" val="26492264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59C2F4-3DEF-4562-BDF6-D9D33FBC17B2}" type="slidenum">
              <a:rPr lang="en-US"/>
              <a:pPr fontAlgn="base">
                <a:spcBef>
                  <a:spcPct val="0"/>
                </a:spcBef>
                <a:spcAft>
                  <a:spcPct val="0"/>
                </a:spcAft>
              </a:pPr>
              <a:t>17</a:t>
            </a:fld>
            <a:endParaRPr lang="en-US"/>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GB" dirty="0">
                <a:latin typeface="Swiss911 XCm BT"/>
              </a:rPr>
              <a:t>Fire is a chemical reaction caused when heat, fuel and oxygen come together.  Fuel for fire to burn, air for the fire to breathe and heat an ignition source and for the fire to continue to burn. The absence of any one of these three elements will prevent a fire starting. Prevention depends on avoiding these three coming together. Fire extinguishing depends on removing one of the elements from an existing fire. </a:t>
            </a:r>
            <a:endParaRPr lang="en-US" dirty="0">
              <a:latin typeface="Swiss911 XCm BT"/>
            </a:endParaRPr>
          </a:p>
          <a:p>
            <a:pPr>
              <a:spcBef>
                <a:spcPct val="0"/>
              </a:spcBef>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dirty="0"/>
              <a:t>Top 2 photos, fire in residences on site, occupant put a pizza in the oven still on the polystyrene base packaging and then left the building to go to the shops!</a:t>
            </a:r>
          </a:p>
          <a:p>
            <a:pPr>
              <a:spcBef>
                <a:spcPct val="0"/>
              </a:spcBef>
            </a:pPr>
            <a:r>
              <a:rPr lang="en-GB" dirty="0"/>
              <a:t>The socket is the result of a cheap charging device exploding</a:t>
            </a:r>
          </a:p>
          <a:p>
            <a:pPr>
              <a:spcBef>
                <a:spcPct val="0"/>
              </a:spcBef>
            </a:pPr>
            <a:r>
              <a:rPr lang="en-GB" dirty="0"/>
              <a:t>Failure to follow instructions on the tin!!!</a:t>
            </a:r>
          </a:p>
          <a:p>
            <a:pPr>
              <a:spcBef>
                <a:spcPct val="0"/>
              </a:spcBef>
            </a:pPr>
            <a:r>
              <a:rPr lang="en-GB" dirty="0"/>
              <a:t>All happened on this site.</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2BD767-F7B5-4D3A-AC8B-782320043168}" type="slidenum">
              <a:rPr lang="en-GB"/>
              <a:pPr fontAlgn="base">
                <a:spcBef>
                  <a:spcPct val="0"/>
                </a:spcBef>
                <a:spcAft>
                  <a:spcPct val="0"/>
                </a:spcAft>
              </a:pPr>
              <a:t>22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a:t>Ward 24 simulated fire and horizontal evac</a:t>
            </a: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32F7E6-8C33-4EE0-A665-C30F2D05DC06}" type="slidenum">
              <a:rPr lang="en-GB"/>
              <a:pPr fontAlgn="base">
                <a:spcBef>
                  <a:spcPct val="0"/>
                </a:spcBef>
                <a:spcAft>
                  <a:spcPct val="0"/>
                </a:spcAft>
              </a:pPr>
              <a:t>34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A309FA2-4C11-4095-93D8-3A4063C3E96E}" type="slidenum">
              <a:rPr lang="en-GB" smtClean="0"/>
              <a:pPr>
                <a:defRPr/>
              </a:pPr>
              <a:t>35</a:t>
            </a:fld>
            <a:endParaRPr lang="en-GB"/>
          </a:p>
        </p:txBody>
      </p:sp>
    </p:spTree>
    <p:extLst>
      <p:ext uri="{BB962C8B-B14F-4D97-AF65-F5344CB8AC3E}">
        <p14:creationId xmlns:p14="http://schemas.microsoft.com/office/powerpoint/2010/main" val="2885064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F0ED33F3-BBBE-4269-B8FC-D663CD2C13F3}" type="datetimeFigureOut">
              <a:rPr lang="en-GB" smtClean="0"/>
              <a:pPr>
                <a:defRPr/>
              </a:pPr>
              <a:t>22/05/2023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15462DA5-56E1-41F5-98B5-BC49B8FF3145}" type="slidenum">
              <a:rPr lang="en-GB" smtClean="0"/>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26B591E-1D29-423A-A83A-EC0867C6DE77}" type="datetimeFigureOut">
              <a:rPr lang="en-GB" smtClean="0"/>
              <a:pPr>
                <a:defRPr/>
              </a:pPr>
              <a:t>22/05/2023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3C671D2-93F9-4EE2-AF6C-EB89F55645CC}"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A7203543-12E6-4B70-BB1D-55E48E09F23A}" type="datetimeFigureOut">
              <a:rPr lang="en-GB" smtClean="0"/>
              <a:pPr>
                <a:defRPr/>
              </a:pPr>
              <a:t>22/05/2023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B7C26C4-9758-4D55-9DAF-58239D3F4D30}"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8819E7A-BE64-4B04-AAA3-B1671167AE2F}" type="datetimeFigureOut">
              <a:rPr lang="en-GB" smtClean="0"/>
              <a:pPr>
                <a:defRPr/>
              </a:pPr>
              <a:t>22/05/2023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288A96C-D022-4E84-993F-C6E662916983}"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fld id="{EE7B0524-C24D-4724-B800-9121A339F103}" type="datetimeFigureOut">
              <a:rPr lang="en-GB" smtClean="0"/>
              <a:pPr>
                <a:defRPr/>
              </a:pPr>
              <a:t>22/05/2023</a:t>
            </a:fld>
            <a:endParaRPr lang="en-GB"/>
          </a:p>
        </p:txBody>
      </p:sp>
      <p:sp>
        <p:nvSpPr>
          <p:cNvPr id="8" name="Slide Number Placeholder 7"/>
          <p:cNvSpPr>
            <a:spLocks noGrp="1"/>
          </p:cNvSpPr>
          <p:nvPr>
            <p:ph type="sldNum" sz="quarter" idx="11"/>
          </p:nvPr>
        </p:nvSpPr>
        <p:spPr/>
        <p:txBody>
          <a:bodyPr/>
          <a:lstStyle/>
          <a:p>
            <a:pPr>
              <a:defRPr/>
            </a:pPr>
            <a:fld id="{87E2AB97-FDDA-4FC9-8306-0F44381E6097}" type="slidenum">
              <a:rPr lang="en-GB" smtClean="0"/>
              <a:pPr>
                <a:defRPr/>
              </a:pPr>
              <a:t>‹#›</a:t>
            </a:fld>
            <a:endParaRPr lang="en-GB"/>
          </a:p>
        </p:txBody>
      </p:sp>
      <p:sp>
        <p:nvSpPr>
          <p:cNvPr id="9" name="Footer Placeholder 8"/>
          <p:cNvSpPr>
            <a:spLocks noGrp="1"/>
          </p:cNvSpPr>
          <p:nvPr>
            <p:ph type="ftr" sz="quarter" idx="12"/>
          </p:nvPr>
        </p:nvSpPr>
        <p:spPr/>
        <p:txBody>
          <a:body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25B80900-3655-46E6-AF42-273370BC47CE}" type="datetimeFigureOut">
              <a:rPr lang="en-GB" smtClean="0"/>
              <a:pPr>
                <a:defRPr/>
              </a:pPr>
              <a:t>22/05/2023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34F06195-E7A9-46F9-A087-F5EF60427EDA}"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7933B0A0-D08A-4809-86A0-7170F51651C4}" type="datetimeFigureOut">
              <a:rPr lang="en-GB" smtClean="0"/>
              <a:pPr>
                <a:defRPr/>
              </a:pPr>
              <a:t>22/05/2023</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AB6559C5-4440-42CC-871F-5C2576F836BC}" type="slidenum">
              <a:rPr lang="en-GB" smtClean="0"/>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ACB89603-D1E9-4856-B87B-6DC0231F2794}" type="datetimeFigureOut">
              <a:rPr lang="en-GB" smtClean="0"/>
              <a:pPr>
                <a:defRPr/>
              </a:pPr>
              <a:t>22/05/2023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DC8CA41E-5319-499B-94FE-CE34C5B84104}" type="slidenum">
              <a:rPr lang="en-GB" smtClean="0"/>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626FF85-E813-4523-A131-6D9102244ABC}" type="datetimeFigureOut">
              <a:rPr lang="en-GB" smtClean="0"/>
              <a:pPr>
                <a:defRPr/>
              </a:pPr>
              <a:t>22/05/2023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C73812F1-9364-446D-A7F2-AE8E579572D5}"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59A6E62-2429-4099-BF3C-F038F88E95AB}" type="datetimeFigureOut">
              <a:rPr lang="en-GB" smtClean="0"/>
              <a:pPr>
                <a:defRPr/>
              </a:pPr>
              <a:t>22/05/2023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C24F73E-5E6C-4AB1-8624-20B875ACDF57}" type="slidenum">
              <a:rPr lang="en-GB" smtClean="0"/>
              <a:pPr>
                <a:defRPr/>
              </a:pPr>
              <a:t>‹#›</a:t>
            </a:fld>
            <a:endParaRPr lang="en-GB"/>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289EEDC-8D47-4BDE-B0DD-FEBAC4ED39A8}" type="datetimeFigureOut">
              <a:rPr lang="en-GB" smtClean="0"/>
              <a:pPr>
                <a:defRPr/>
              </a:pPr>
              <a:t>22/05/2023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7CB95631-059C-42B1-AC03-447D62506782}" type="slidenum">
              <a:rPr lang="en-GB" smtClean="0"/>
              <a:pPr>
                <a:defRPr/>
              </a:pPr>
              <a:t>‹#›</a:t>
            </a:fld>
            <a:endParaRPr lang="en-GB"/>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pPr>
              <a:defRPr/>
            </a:pPr>
            <a:fld id="{F2561FE5-B54D-4C1F-86C9-78BF506B7622}" type="datetimeFigureOut">
              <a:rPr lang="en-GB" smtClean="0"/>
              <a:pPr>
                <a:defRPr/>
              </a:pPr>
              <a:t>22/05/2023</a:t>
            </a:fld>
            <a:endParaRPr lang="en-GB"/>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pPr>
              <a:defRPr/>
            </a:pPr>
            <a:endParaRPr lang="en-GB"/>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pPr>
              <a:defRPr/>
            </a:pPr>
            <a:fld id="{541BC5D0-DB34-4038-8ECC-3E355945FD7D}" type="slidenum">
              <a:rPr lang="en-GB" smtClean="0"/>
              <a:pPr>
                <a:defRPr/>
              </a:pPr>
              <a:t>‹#›</a:t>
            </a:fld>
            <a:endParaRPr lang="en-GB"/>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kyP6RCfVCjI" TargetMode="External"/><Relationship Id="rId2" Type="http://schemas.openxmlformats.org/officeDocument/2006/relationships/hyperlink" Target="Threshers%2001.mpg"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220px-Stationvictims.pn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smith1.pdf"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christmas%20fire%202005.wmv" TargetMode="External"/><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1.png"/><Relationship Id="rId2" Type="http://schemas.microsoft.com/office/2007/relationships/media" Target="../media/media1.mp3"/><Relationship Id="rId1" Type="http://schemas.openxmlformats.org/officeDocument/2006/relationships/audio" Target="file:///C:\Users\StephanHaig\AppData\Local\Microsoft\Windows\Temporary%20Internet%20Files\Content.Outlook\FQSZOKYO\Work%204.m4a" TargetMode="Externa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vkRVO009KDA"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31.png"/><Relationship Id="rId4" Type="http://schemas.openxmlformats.org/officeDocument/2006/relationships/image" Target="../media/image29.gif"/></Relationships>
</file>

<file path=ppt/slides/_rels/slide33.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7.gif"/><Relationship Id="rId5" Type="http://schemas.openxmlformats.org/officeDocument/2006/relationships/image" Target="../media/image34.wmf"/><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hyperlink" Target="smith1.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8.wmf"/></Relationships>
</file>

<file path=ppt/slides/_rels/slide36.xml.rels><?xml version="1.0" encoding="UTF-8" standalone="yes"?>
<Relationships xmlns="http://schemas.openxmlformats.org/package/2006/relationships"><Relationship Id="rId3" Type="http://schemas.openxmlformats.org/officeDocument/2006/relationships/hyperlink" Target="The%20Station%20Fire.mpg" TargetMode="External"/><Relationship Id="rId2" Type="http://schemas.openxmlformats.org/officeDocument/2006/relationships/hyperlink" Target="220px-Stationvictims.png" TargetMode="External"/><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hyperlink" Target="night%20vision.wmv"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BRADFORD%20CITY.mpg"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s://www.youtube.com/watch?time_continue=212&amp;v=AhngAXcOGkU" TargetMode="External"/><Relationship Id="rId1" Type="http://schemas.openxmlformats.org/officeDocument/2006/relationships/slideLayout" Target="../slideLayouts/slideLayout6.xml"/><Relationship Id="rId4" Type="http://schemas.openxmlformats.org/officeDocument/2006/relationships/image" Target="../media/image53.jpeg"/></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https://www.gov.uk/workplace-fire-safety-your-responsibilities/who-is-responsible"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hyperlink" Target="http://www.electricalsafetyfirst.org.uk/product-recalls/"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Extinguishers.avi" TargetMode="External"/><Relationship Id="rId1" Type="http://schemas.openxmlformats.org/officeDocument/2006/relationships/slideLayout" Target="../slideLayouts/slideLayout6.xml"/><Relationship Id="rId4" Type="http://schemas.openxmlformats.org/officeDocument/2006/relationships/image" Target="../media/image63.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night%20vision.wmv"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31800" y="476250"/>
            <a:ext cx="5256213"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2400" dirty="0">
                <a:solidFill>
                  <a:srgbClr val="004586"/>
                </a:solidFill>
                <a:latin typeface="FatFrank Heavy"/>
                <a:hlinkClick r:id="rId2" action="ppaction://hlinkfile"/>
              </a:rPr>
              <a:t>Fire Safety Awareness</a:t>
            </a:r>
            <a:endParaRPr lang="en-GB" altLang="en-US" sz="2400" dirty="0">
              <a:solidFill>
                <a:srgbClr val="004586"/>
              </a:solidFill>
              <a:latin typeface="FatFrank Heavy"/>
            </a:endParaRPr>
          </a:p>
          <a:p>
            <a:pPr eaLnBrk="1">
              <a:lnSpc>
                <a:spcPct val="101000"/>
              </a:lnSpc>
            </a:pPr>
            <a:endParaRPr lang="en-GB" altLang="en-US" sz="1600" dirty="0">
              <a:solidFill>
                <a:srgbClr val="004586"/>
              </a:solidFill>
              <a:latin typeface="Poppins" charset="0"/>
            </a:endParaRPr>
          </a:p>
          <a:p>
            <a:pPr eaLnBrk="1">
              <a:lnSpc>
                <a:spcPct val="136000"/>
              </a:lnSpc>
            </a:pPr>
            <a:endParaRPr lang="en-GB" altLang="en-US" sz="1400" dirty="0">
              <a:solidFill>
                <a:srgbClr val="004586"/>
              </a:solidFill>
              <a:latin typeface="Poppins" charset="0"/>
            </a:endParaRPr>
          </a:p>
        </p:txBody>
      </p:sp>
      <p:sp>
        <p:nvSpPr>
          <p:cNvPr id="4" name="Text Box 4"/>
          <p:cNvSpPr txBox="1">
            <a:spLocks noChangeArrowheads="1"/>
          </p:cNvSpPr>
          <p:nvPr/>
        </p:nvSpPr>
        <p:spPr bwMode="auto">
          <a:xfrm>
            <a:off x="215900" y="6381328"/>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Poppins" charset="0"/>
              </a:rPr>
              <a:t>Fire Safety</a:t>
            </a:r>
          </a:p>
        </p:txBody>
      </p:sp>
      <p:pic>
        <p:nvPicPr>
          <p:cNvPr id="5" name="Picture 4" descr="105065565.jpg">
            <a:hlinkClick r:id="rId3"/>
          </p:cNvPr>
          <p:cNvPicPr>
            <a:picLocks noChangeAspect="1"/>
          </p:cNvPicPr>
          <p:nvPr/>
        </p:nvPicPr>
        <p:blipFill>
          <a:blip r:embed="rId4">
            <a:lum bright="-22000" contrast="54000"/>
          </a:blip>
          <a:srcRect/>
          <a:stretch>
            <a:fillRect/>
          </a:stretch>
        </p:blipFill>
        <p:spPr bwMode="auto">
          <a:xfrm>
            <a:off x="0" y="3861048"/>
            <a:ext cx="9144000" cy="2880941"/>
          </a:xfrm>
          <a:prstGeom prst="rect">
            <a:avLst/>
          </a:prstGeom>
          <a:noFill/>
          <a:ln w="9525">
            <a:noFill/>
            <a:miter lim="800000"/>
            <a:headEnd/>
            <a:tailEnd/>
          </a:ln>
        </p:spPr>
      </p:pic>
      <p:pic>
        <p:nvPicPr>
          <p:cNvPr id="6" name="Picture 7" descr="73170480.jpg"/>
          <p:cNvPicPr>
            <a:picLocks noChangeAspect="1"/>
          </p:cNvPicPr>
          <p:nvPr/>
        </p:nvPicPr>
        <p:blipFill>
          <a:blip r:embed="rId5" cstate="print">
            <a:lum bright="-8000" contrast="56000"/>
          </a:blip>
          <a:srcRect/>
          <a:stretch>
            <a:fillRect/>
          </a:stretch>
        </p:blipFill>
        <p:spPr bwMode="auto">
          <a:xfrm>
            <a:off x="323528" y="995786"/>
            <a:ext cx="1908497" cy="2613544"/>
          </a:xfrm>
          <a:prstGeom prst="rect">
            <a:avLst/>
          </a:prstGeom>
          <a:noFill/>
          <a:ln w="9525">
            <a:noFill/>
            <a:miter lim="800000"/>
            <a:headEnd/>
            <a:tailEnd/>
          </a:ln>
        </p:spPr>
      </p:pic>
    </p:spTree>
    <p:extLst>
      <p:ext uri="{BB962C8B-B14F-4D97-AF65-F5344CB8AC3E}">
        <p14:creationId xmlns:p14="http://schemas.microsoft.com/office/powerpoint/2010/main" val="636150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28010"/>
          </a:xfrm>
        </p:spPr>
        <p:txBody>
          <a:bodyPr/>
          <a:lstStyle/>
          <a:p>
            <a:r>
              <a:rPr lang="en-GB" dirty="0"/>
              <a:t>Smoking Shelter</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124744"/>
            <a:ext cx="8208912" cy="5352256"/>
          </a:xfrm>
          <a:prstGeom prst="rect">
            <a:avLst/>
          </a:prstGeom>
        </p:spPr>
      </p:pic>
      <p:sp>
        <p:nvSpPr>
          <p:cNvPr id="4" name="TextBox 3">
            <a:extLst>
              <a:ext uri="{FF2B5EF4-FFF2-40B4-BE49-F238E27FC236}">
                <a16:creationId xmlns:a16="http://schemas.microsoft.com/office/drawing/2014/main" id="{2B2F874C-442F-70F2-0D34-E2CBBE616E43}"/>
              </a:ext>
            </a:extLst>
          </p:cNvPr>
          <p:cNvSpPr txBox="1"/>
          <p:nvPr/>
        </p:nvSpPr>
        <p:spPr>
          <a:xfrm>
            <a:off x="5652120" y="201414"/>
            <a:ext cx="2736304" cy="923330"/>
          </a:xfrm>
          <a:prstGeom prst="rect">
            <a:avLst/>
          </a:prstGeom>
          <a:noFill/>
        </p:spPr>
        <p:txBody>
          <a:bodyPr wrap="square" rtlCol="0">
            <a:spAutoFit/>
          </a:bodyPr>
          <a:lstStyle/>
          <a:p>
            <a:r>
              <a:rPr lang="en-GB" dirty="0"/>
              <a:t>If in place they need to be sited away from the building</a:t>
            </a:r>
          </a:p>
        </p:txBody>
      </p:sp>
    </p:spTree>
    <p:extLst>
      <p:ext uri="{BB962C8B-B14F-4D97-AF65-F5344CB8AC3E}">
        <p14:creationId xmlns:p14="http://schemas.microsoft.com/office/powerpoint/2010/main" val="49406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28010"/>
          </a:xfrm>
        </p:spPr>
        <p:txBody>
          <a:bodyPr>
            <a:normAutofit/>
          </a:bodyPr>
          <a:lstStyle/>
          <a:p>
            <a:r>
              <a:rPr lang="en-GB" dirty="0"/>
              <a:t>Fire Bucket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980728"/>
            <a:ext cx="8280920" cy="5496272"/>
          </a:xfrm>
          <a:prstGeom prst="rect">
            <a:avLst/>
          </a:prstGeom>
        </p:spPr>
      </p:pic>
    </p:spTree>
    <p:extLst>
      <p:ext uri="{BB962C8B-B14F-4D97-AF65-F5344CB8AC3E}">
        <p14:creationId xmlns:p14="http://schemas.microsoft.com/office/powerpoint/2010/main" val="405638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493713" y="1613324"/>
            <a:ext cx="3214191"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9pPr>
          </a:lstStyle>
          <a:p>
            <a:pPr marL="171450" indent="-171450" eaLnBrk="1">
              <a:lnSpc>
                <a:spcPct val="136000"/>
              </a:lnSpc>
              <a:buFont typeface="Arial" panose="020B0604020202020204" pitchFamily="34" charset="0"/>
              <a:buChar char="•"/>
              <a:defRPr/>
            </a:pPr>
            <a:endParaRPr lang="en-GB" altLang="en-US" sz="14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400" dirty="0">
              <a:solidFill>
                <a:srgbClr val="000000"/>
              </a:solidFill>
              <a:latin typeface="Poppins Light" charset="0"/>
            </a:endParaRPr>
          </a:p>
          <a:p>
            <a:pPr eaLnBrk="1">
              <a:lnSpc>
                <a:spcPct val="136000"/>
              </a:lnSpc>
              <a:defRPr/>
            </a:pPr>
            <a:endParaRPr lang="en-GB" altLang="en-US" sz="12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2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200" dirty="0">
              <a:solidFill>
                <a:srgbClr val="000000"/>
              </a:solidFill>
              <a:latin typeface="Poppins Light" charset="0"/>
            </a:endParaRPr>
          </a:p>
        </p:txBody>
      </p:sp>
      <p:grpSp>
        <p:nvGrpSpPr>
          <p:cNvPr id="6" name="Group 21"/>
          <p:cNvGrpSpPr>
            <a:grpSpLocks/>
          </p:cNvGrpSpPr>
          <p:nvPr/>
        </p:nvGrpSpPr>
        <p:grpSpPr bwMode="auto">
          <a:xfrm>
            <a:off x="1409300" y="2492896"/>
            <a:ext cx="1630809" cy="1944216"/>
            <a:chOff x="3686" y="2832"/>
            <a:chExt cx="1114" cy="1344"/>
          </a:xfrm>
        </p:grpSpPr>
        <p:sp>
          <p:nvSpPr>
            <p:cNvPr id="7" name="AutoShape 19"/>
            <p:cNvSpPr>
              <a:spLocks noChangeArrowheads="1"/>
            </p:cNvSpPr>
            <p:nvPr/>
          </p:nvSpPr>
          <p:spPr bwMode="auto">
            <a:xfrm rot="7257248">
              <a:off x="3576" y="2952"/>
              <a:ext cx="1344" cy="1104"/>
            </a:xfrm>
            <a:prstGeom prst="triangle">
              <a:avLst>
                <a:gd name="adj" fmla="val 50000"/>
              </a:avLst>
            </a:prstGeom>
            <a:solidFill>
              <a:srgbClr val="009900"/>
            </a:solidFill>
            <a:ln w="12700">
              <a:noFill/>
              <a:miter lim="800000"/>
              <a:headEnd type="none" w="sm" len="sm"/>
              <a:tailEnd type="none" w="sm" len="sm"/>
            </a:ln>
          </p:spPr>
          <p:txBody>
            <a:bodyPr wrap="none" anchor="ctr"/>
            <a:lstStyle/>
            <a:p>
              <a:endParaRPr lang="en-GB">
                <a:latin typeface="Calibri" pitchFamily="34" charset="0"/>
              </a:endParaRPr>
            </a:p>
          </p:txBody>
        </p:sp>
        <p:sp>
          <p:nvSpPr>
            <p:cNvPr id="8" name="Text Box 20"/>
            <p:cNvSpPr txBox="1">
              <a:spLocks noChangeArrowheads="1"/>
            </p:cNvSpPr>
            <p:nvPr/>
          </p:nvSpPr>
          <p:spPr bwMode="auto">
            <a:xfrm rot="30252">
              <a:off x="3686" y="3396"/>
              <a:ext cx="763" cy="250"/>
            </a:xfrm>
            <a:prstGeom prst="rect">
              <a:avLst/>
            </a:prstGeom>
            <a:noFill/>
            <a:ln w="12700">
              <a:noFill/>
              <a:miter lim="800000"/>
              <a:headEnd type="none" w="sm" len="sm"/>
              <a:tailEnd type="none" w="sm" len="sm"/>
            </a:ln>
          </p:spPr>
          <p:txBody>
            <a:bodyPr wrap="none">
              <a:spAutoFit/>
            </a:bodyPr>
            <a:lstStyle/>
            <a:p>
              <a:r>
                <a:rPr lang="en-US" sz="2000" b="1" dirty="0">
                  <a:solidFill>
                    <a:srgbClr val="FFFF00"/>
                  </a:solidFill>
                  <a:latin typeface="Tahoma" pitchFamily="34" charset="0"/>
                </a:rPr>
                <a:t>OXYGEN</a:t>
              </a:r>
            </a:p>
          </p:txBody>
        </p:sp>
      </p:grpSp>
      <p:sp>
        <p:nvSpPr>
          <p:cNvPr id="9" name="Rectangle 8"/>
          <p:cNvSpPr/>
          <p:nvPr/>
        </p:nvSpPr>
        <p:spPr>
          <a:xfrm>
            <a:off x="3923928" y="2266795"/>
            <a:ext cx="4572000" cy="2108526"/>
          </a:xfrm>
          <a:prstGeom prst="rect">
            <a:avLst/>
          </a:prstGeom>
        </p:spPr>
        <p:txBody>
          <a:bodyPr>
            <a:spAutoFit/>
          </a:bodyPr>
          <a:lstStyle/>
          <a:p>
            <a:pPr marL="381000" indent="-381000">
              <a:lnSpc>
                <a:spcPct val="70000"/>
              </a:lnSpc>
              <a:spcBef>
                <a:spcPct val="20000"/>
              </a:spcBef>
            </a:pPr>
            <a:r>
              <a:rPr lang="en-GB" sz="1400" b="1" dirty="0">
                <a:latin typeface="Poppins Light"/>
              </a:rPr>
              <a:t>OXYGEN is readily available in </a:t>
            </a:r>
          </a:p>
          <a:p>
            <a:pPr marL="381000" indent="-381000">
              <a:lnSpc>
                <a:spcPct val="70000"/>
              </a:lnSpc>
              <a:spcBef>
                <a:spcPct val="20000"/>
              </a:spcBef>
            </a:pPr>
            <a:r>
              <a:rPr lang="en-GB" sz="1400" b="1" dirty="0">
                <a:latin typeface="Poppins Light"/>
              </a:rPr>
              <a:t>the atmosphere</a:t>
            </a:r>
          </a:p>
          <a:p>
            <a:pPr marL="381000" indent="-381000">
              <a:lnSpc>
                <a:spcPct val="70000"/>
              </a:lnSpc>
              <a:spcBef>
                <a:spcPct val="20000"/>
              </a:spcBef>
              <a:buFont typeface="Arial" pitchFamily="34" charset="0"/>
              <a:buChar char="•"/>
            </a:pPr>
            <a:endParaRPr lang="en-GB" sz="1400" b="1" dirty="0">
              <a:latin typeface="Poppins Light"/>
            </a:endParaRPr>
          </a:p>
          <a:p>
            <a:pPr marL="381000" indent="-381000">
              <a:lnSpc>
                <a:spcPct val="70000"/>
              </a:lnSpc>
              <a:spcBef>
                <a:spcPct val="20000"/>
              </a:spcBef>
            </a:pPr>
            <a:r>
              <a:rPr lang="en-GB" sz="1400" b="1" dirty="0">
                <a:latin typeface="Poppins Light"/>
              </a:rPr>
              <a:t>The best way to prevent extra </a:t>
            </a:r>
            <a:r>
              <a:rPr lang="en-GB" sz="1400" b="1" dirty="0">
                <a:latin typeface="Poppins Light"/>
                <a:hlinkClick r:id="rId2" action="ppaction://hlinkfile"/>
              </a:rPr>
              <a:t>OXYGEN</a:t>
            </a:r>
            <a:r>
              <a:rPr lang="en-GB" sz="1400" b="1" dirty="0">
                <a:latin typeface="Poppins Light"/>
              </a:rPr>
              <a:t>  getting to a fire is:</a:t>
            </a:r>
          </a:p>
          <a:p>
            <a:pPr marL="381000" indent="-381000">
              <a:lnSpc>
                <a:spcPct val="70000"/>
              </a:lnSpc>
              <a:spcBef>
                <a:spcPct val="20000"/>
              </a:spcBef>
              <a:buFont typeface="Arial" pitchFamily="34" charset="0"/>
              <a:buChar char="•"/>
            </a:pPr>
            <a:endParaRPr lang="en-GB" sz="1400" b="1" dirty="0">
              <a:latin typeface="Poppins Light"/>
            </a:endParaRPr>
          </a:p>
          <a:p>
            <a:pPr marL="381000" indent="-381000">
              <a:lnSpc>
                <a:spcPct val="70000"/>
              </a:lnSpc>
              <a:spcBef>
                <a:spcPct val="20000"/>
              </a:spcBef>
              <a:buFont typeface="Arial" pitchFamily="34" charset="0"/>
              <a:buChar char="•"/>
            </a:pPr>
            <a:r>
              <a:rPr lang="en-GB" sz="1400" b="1" dirty="0">
                <a:latin typeface="Poppins Light"/>
              </a:rPr>
              <a:t>Don’t wedge open fire doors</a:t>
            </a:r>
          </a:p>
          <a:p>
            <a:pPr marL="381000" indent="-381000">
              <a:lnSpc>
                <a:spcPct val="70000"/>
              </a:lnSpc>
              <a:spcBef>
                <a:spcPct val="20000"/>
              </a:spcBef>
              <a:buFont typeface="Arial" pitchFamily="34" charset="0"/>
              <a:buChar char="•"/>
            </a:pPr>
            <a:r>
              <a:rPr lang="en-GB" sz="1400" b="1" dirty="0">
                <a:latin typeface="Poppins Light"/>
              </a:rPr>
              <a:t>Ensure oxygen valves are shut off when not in use</a:t>
            </a:r>
          </a:p>
          <a:p>
            <a:pPr marL="381000" indent="-381000">
              <a:lnSpc>
                <a:spcPct val="70000"/>
              </a:lnSpc>
              <a:spcBef>
                <a:spcPct val="20000"/>
              </a:spcBef>
              <a:buFont typeface="Arial" pitchFamily="34" charset="0"/>
              <a:buChar char="•"/>
            </a:pPr>
            <a:r>
              <a:rPr lang="en-GB" sz="1400" b="1" dirty="0">
                <a:latin typeface="Poppins Light"/>
              </a:rPr>
              <a:t>Know how to Isolate Medical Gases</a:t>
            </a:r>
          </a:p>
          <a:p>
            <a:pPr>
              <a:lnSpc>
                <a:spcPct val="70000"/>
              </a:lnSpc>
              <a:spcBef>
                <a:spcPct val="20000"/>
              </a:spcBef>
            </a:pPr>
            <a:endParaRPr lang="en-GB" sz="1400" b="1" dirty="0">
              <a:latin typeface="Poppins Light"/>
            </a:endParaRPr>
          </a:p>
        </p:txBody>
      </p:sp>
      <p:sp>
        <p:nvSpPr>
          <p:cNvPr id="10" name="Text Box 5"/>
          <p:cNvSpPr txBox="1">
            <a:spLocks noChangeArrowheads="1"/>
          </p:cNvSpPr>
          <p:nvPr/>
        </p:nvSpPr>
        <p:spPr bwMode="auto">
          <a:xfrm>
            <a:off x="680273" y="631776"/>
            <a:ext cx="4824536"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sz="2400" dirty="0"/>
              <a:t>The Elements of Fire</a:t>
            </a:r>
            <a:endParaRPr lang="en-GB" altLang="en-US" sz="1600" dirty="0">
              <a:solidFill>
                <a:srgbClr val="004586"/>
              </a:solidFill>
              <a:latin typeface="Poppins" charset="0"/>
            </a:endParaRPr>
          </a:p>
          <a:p>
            <a:pPr eaLnBrk="1">
              <a:lnSpc>
                <a:spcPct val="136000"/>
              </a:lnSpc>
            </a:pPr>
            <a:endParaRPr lang="en-GB" altLang="en-US" sz="1400" dirty="0">
              <a:solidFill>
                <a:srgbClr val="004586"/>
              </a:solidFill>
              <a:latin typeface="Poppins" charset="0"/>
            </a:endParaRPr>
          </a:p>
        </p:txBody>
      </p:sp>
      <p:pic>
        <p:nvPicPr>
          <p:cNvPr id="11" name="Picture 3" descr="AG00567_"/>
          <p:cNvPicPr>
            <a:picLocks noChangeAspect="1" noChangeArrowheads="1" noCrop="1"/>
          </p:cNvPicPr>
          <p:nvPr/>
        </p:nvPicPr>
        <p:blipFill>
          <a:blip r:embed="rId3" cstate="print"/>
          <a:srcRect/>
          <a:stretch>
            <a:fillRect/>
          </a:stretch>
        </p:blipFill>
        <p:spPr bwMode="auto">
          <a:xfrm>
            <a:off x="5292080" y="908720"/>
            <a:ext cx="1997746" cy="1203464"/>
          </a:xfrm>
          <a:prstGeom prst="rect">
            <a:avLst/>
          </a:prstGeom>
          <a:noFill/>
          <a:ln w="9525">
            <a:noFill/>
            <a:miter lim="800000"/>
            <a:headEnd/>
            <a:tailEnd/>
          </a:ln>
        </p:spPr>
      </p:pic>
      <p:sp>
        <p:nvSpPr>
          <p:cNvPr id="12"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4027024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2" action="ppaction://hlinkfile"/>
              </a:rPr>
              <a:t>Hospital Fires </a:t>
            </a:r>
            <a:endParaRPr lang="en-GB" dirty="0"/>
          </a:p>
        </p:txBody>
      </p:sp>
      <p:sp>
        <p:nvSpPr>
          <p:cNvPr id="4" name="Rectangle 3"/>
          <p:cNvSpPr txBox="1">
            <a:spLocks/>
          </p:cNvSpPr>
          <p:nvPr/>
        </p:nvSpPr>
        <p:spPr>
          <a:xfrm>
            <a:off x="457200" y="1481138"/>
            <a:ext cx="4690864" cy="4324126"/>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800" dirty="0">
                <a:latin typeface="Calibri" panose="020F0502020204030204" pitchFamily="34" charset="0"/>
              </a:rPr>
              <a:t>Great Ormond Street Fire</a:t>
            </a:r>
          </a:p>
          <a:p>
            <a:r>
              <a:rPr lang="en-GB" sz="1800" dirty="0">
                <a:latin typeface="Calibri" panose="020F0502020204030204" pitchFamily="34" charset="0"/>
              </a:rPr>
              <a:t>Total Cost; £11,000,000</a:t>
            </a:r>
          </a:p>
          <a:p>
            <a:r>
              <a:rPr lang="en-GB" sz="1800" dirty="0">
                <a:latin typeface="Calibri" panose="020F0502020204030204" pitchFamily="34" charset="0"/>
              </a:rPr>
              <a:t>Casualties none - Partial </a:t>
            </a:r>
            <a:r>
              <a:rPr lang="en-GB" sz="1800" dirty="0" err="1">
                <a:latin typeface="Calibri" panose="020F0502020204030204" pitchFamily="34" charset="0"/>
              </a:rPr>
              <a:t>evac</a:t>
            </a:r>
            <a:r>
              <a:rPr lang="en-GB" sz="1800" dirty="0">
                <a:latin typeface="Calibri" panose="020F0502020204030204" pitchFamily="34" charset="0"/>
              </a:rPr>
              <a:t> – sept 2008</a:t>
            </a:r>
          </a:p>
          <a:p>
            <a:pPr marL="0" indent="0">
              <a:buNone/>
            </a:pPr>
            <a:r>
              <a:rPr lang="en-GB" sz="1800" dirty="0">
                <a:latin typeface="Calibri" panose="020F0502020204030204" pitchFamily="34" charset="0"/>
              </a:rPr>
              <a:t>One particular issue identified during the movement of children to a safe area was notes were left behind on the ward and electronic records were not kept. In addition, they were not tracked and staff had to telephone other areas to locate them</a:t>
            </a:r>
          </a:p>
          <a:p>
            <a:pPr marL="0" indent="0">
              <a:buNone/>
            </a:pPr>
            <a:r>
              <a:rPr lang="en-GB" sz="1800" dirty="0"/>
              <a:t> </a:t>
            </a:r>
            <a:endParaRPr lang="en-GB" sz="1800" dirty="0">
              <a:latin typeface="Calibri" panose="020F0502020204030204" pitchFamily="34" charset="0"/>
            </a:endParaRPr>
          </a:p>
          <a:p>
            <a:r>
              <a:rPr lang="en-GB" sz="1800" dirty="0">
                <a:latin typeface="Calibri" panose="020F0502020204030204" pitchFamily="34" charset="0"/>
              </a:rPr>
              <a:t>Royal Marsden Fire</a:t>
            </a:r>
          </a:p>
          <a:p>
            <a:r>
              <a:rPr lang="en-GB" sz="1800" dirty="0">
                <a:latin typeface="Calibri" panose="020F0502020204030204" pitchFamily="34" charset="0"/>
              </a:rPr>
              <a:t>Total Cost; £17,000,000</a:t>
            </a:r>
          </a:p>
          <a:p>
            <a:r>
              <a:rPr lang="en-GB" sz="1800" dirty="0">
                <a:latin typeface="Calibri" panose="020F0502020204030204" pitchFamily="34" charset="0"/>
              </a:rPr>
              <a:t>Casualties none –Full </a:t>
            </a:r>
            <a:r>
              <a:rPr lang="en-GB" sz="1800" dirty="0" err="1">
                <a:latin typeface="Calibri" panose="020F0502020204030204" pitchFamily="34" charset="0"/>
              </a:rPr>
              <a:t>evac</a:t>
            </a:r>
            <a:r>
              <a:rPr lang="en-GB" sz="1800" dirty="0">
                <a:latin typeface="Calibri" panose="020F0502020204030204" pitchFamily="34" charset="0"/>
              </a:rPr>
              <a:t> - Jan 2008</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36096" y="2304102"/>
            <a:ext cx="3312616" cy="3861201"/>
          </a:xfrm>
          <a:prstGeom prst="rect">
            <a:avLst/>
          </a:prstGeom>
          <a:noFill/>
          <a:ln w="9525">
            <a:noFill/>
            <a:miter lim="800000"/>
            <a:headEnd/>
            <a:tailEnd/>
          </a:ln>
        </p:spPr>
      </p:pic>
      <p:sp>
        <p:nvSpPr>
          <p:cNvPr id="6"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2585397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Medical Gases</a:t>
            </a:r>
          </a:p>
        </p:txBody>
      </p:sp>
      <p:sp>
        <p:nvSpPr>
          <p:cNvPr id="3" name="TextBox 2"/>
          <p:cNvSpPr txBox="1"/>
          <p:nvPr/>
        </p:nvSpPr>
        <p:spPr>
          <a:xfrm>
            <a:off x="467544" y="2204864"/>
            <a:ext cx="4968552" cy="2585323"/>
          </a:xfrm>
          <a:prstGeom prst="rect">
            <a:avLst/>
          </a:prstGeom>
          <a:noFill/>
        </p:spPr>
        <p:txBody>
          <a:bodyPr wrap="square" rtlCol="0">
            <a:spAutoFit/>
          </a:bodyPr>
          <a:lstStyle/>
          <a:p>
            <a:r>
              <a:rPr lang="en-GB" dirty="0"/>
              <a:t>Please ensure:</a:t>
            </a:r>
          </a:p>
          <a:p>
            <a:endParaRPr lang="en-GB" dirty="0"/>
          </a:p>
          <a:p>
            <a:pPr marL="285750" indent="-285750">
              <a:buFont typeface="Arial" panose="020B0604020202020204" pitchFamily="34" charset="0"/>
              <a:buChar char="•"/>
            </a:pPr>
            <a:r>
              <a:rPr lang="en-GB" dirty="0"/>
              <a:t>Flow meters are turned off.</a:t>
            </a:r>
          </a:p>
          <a:p>
            <a:pPr marL="285750" indent="-285750">
              <a:buFont typeface="Arial" panose="020B0604020202020204" pitchFamily="34" charset="0"/>
              <a:buChar char="•"/>
            </a:pPr>
            <a:r>
              <a:rPr lang="en-GB" dirty="0"/>
              <a:t>Cylinders are stored correctly in a secured area if not in use</a:t>
            </a:r>
          </a:p>
          <a:p>
            <a:pPr marL="285750" indent="-285750">
              <a:buFont typeface="Arial" panose="020B0604020202020204" pitchFamily="34" charset="0"/>
              <a:buChar char="•"/>
            </a:pPr>
            <a:r>
              <a:rPr lang="en-GB" dirty="0"/>
              <a:t>If empty or expired contact porters to have them taken away</a:t>
            </a:r>
          </a:p>
          <a:p>
            <a:endParaRPr lang="en-GB" dirty="0"/>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809625"/>
            <a:ext cx="3456385" cy="52387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052736"/>
            <a:ext cx="2880321" cy="5238750"/>
          </a:xfrm>
          <a:prstGeom prst="rect">
            <a:avLst/>
          </a:prstGeom>
        </p:spPr>
      </p:pic>
    </p:spTree>
    <p:extLst>
      <p:ext uri="{BB962C8B-B14F-4D97-AF65-F5344CB8AC3E}">
        <p14:creationId xmlns:p14="http://schemas.microsoft.com/office/powerpoint/2010/main" val="2480526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MEDICAL </a:t>
            </a:r>
            <a:r>
              <a:rPr lang="en-GB" dirty="0" err="1"/>
              <a:t>gASES</a:t>
            </a:r>
            <a:endParaRPr lang="en-GB" dirty="0"/>
          </a:p>
        </p:txBody>
      </p:sp>
      <p:sp>
        <p:nvSpPr>
          <p:cNvPr id="3" name="TextBox 2"/>
          <p:cNvSpPr txBox="1"/>
          <p:nvPr/>
        </p:nvSpPr>
        <p:spPr>
          <a:xfrm>
            <a:off x="467544" y="2564904"/>
            <a:ext cx="3888432" cy="2308324"/>
          </a:xfrm>
          <a:prstGeom prst="rect">
            <a:avLst/>
          </a:prstGeom>
          <a:noFill/>
        </p:spPr>
        <p:txBody>
          <a:bodyPr wrap="square" rtlCol="0">
            <a:spAutoFit/>
          </a:bodyPr>
          <a:lstStyle/>
          <a:p>
            <a:pPr marL="285750" indent="-285750">
              <a:buFont typeface="Arial" panose="020B0604020202020204" pitchFamily="34" charset="0"/>
              <a:buChar char="•"/>
            </a:pPr>
            <a:r>
              <a:rPr lang="en-GB" dirty="0"/>
              <a:t>Do not lubricate any parts on the cylinder with oil or grease</a:t>
            </a:r>
          </a:p>
          <a:p>
            <a:pPr marL="285750" indent="-285750">
              <a:buFont typeface="Arial" panose="020B0604020202020204" pitchFamily="34" charset="0"/>
              <a:buChar char="•"/>
            </a:pPr>
            <a:r>
              <a:rPr lang="en-GB" dirty="0"/>
              <a:t>When using alcohol gels – give the alcohol time to evaporate before handling.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If you encounter any problems contact the porters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809625"/>
            <a:ext cx="4176464" cy="5238750"/>
          </a:xfrm>
          <a:prstGeom prst="rect">
            <a:avLst/>
          </a:prstGeom>
        </p:spPr>
      </p:pic>
    </p:spTree>
    <p:extLst>
      <p:ext uri="{BB962C8B-B14F-4D97-AF65-F5344CB8AC3E}">
        <p14:creationId xmlns:p14="http://schemas.microsoft.com/office/powerpoint/2010/main" val="261826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Creams</a:t>
            </a:r>
          </a:p>
        </p:txBody>
      </p:sp>
      <p:sp>
        <p:nvSpPr>
          <p:cNvPr id="3" name="TextBox 2"/>
          <p:cNvSpPr txBox="1"/>
          <p:nvPr/>
        </p:nvSpPr>
        <p:spPr>
          <a:xfrm>
            <a:off x="827584" y="2060848"/>
            <a:ext cx="5616624" cy="3139321"/>
          </a:xfrm>
          <a:prstGeom prst="rect">
            <a:avLst/>
          </a:prstGeom>
          <a:noFill/>
        </p:spPr>
        <p:txBody>
          <a:bodyPr wrap="square" rtlCol="0">
            <a:spAutoFit/>
          </a:bodyPr>
          <a:lstStyle/>
          <a:p>
            <a:pPr marL="285750" indent="-285750">
              <a:buFont typeface="Arial" panose="020B0604020202020204" pitchFamily="34" charset="0"/>
              <a:buChar char="•"/>
            </a:pPr>
            <a:r>
              <a:rPr lang="en-GB" dirty="0"/>
              <a:t>Patients need to be informed of the flammable hazards of emollient creams or paraffin based creams especially smokers.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Healthcare professionals should advise patients not to smoke or go near naked flames because clothing, bedding, dressings, and other fabrics that have been in contact with an emollient or emollient-treated skin can rapidly ignite. Washing these materials at high temperature may reduce emollient build-up but not totally remove it.</a:t>
            </a:r>
          </a:p>
        </p:txBody>
      </p:sp>
    </p:spTree>
    <p:extLst>
      <p:ext uri="{BB962C8B-B14F-4D97-AF65-F5344CB8AC3E}">
        <p14:creationId xmlns:p14="http://schemas.microsoft.com/office/powerpoint/2010/main" val="2511946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4" descr="AG00355_"/>
          <p:cNvPicPr>
            <a:picLocks noChangeAspect="1" noChangeArrowheads="1" noCrop="1"/>
          </p:cNvPicPr>
          <p:nvPr/>
        </p:nvPicPr>
        <p:blipFill>
          <a:blip r:embed="rId3" cstate="print"/>
          <a:srcRect/>
          <a:stretch>
            <a:fillRect/>
          </a:stretch>
        </p:blipFill>
        <p:spPr bwMode="auto">
          <a:xfrm>
            <a:off x="4614758" y="1193477"/>
            <a:ext cx="3413625" cy="4755803"/>
          </a:xfrm>
          <a:prstGeom prst="rect">
            <a:avLst/>
          </a:prstGeom>
          <a:noFill/>
          <a:ln w="9525">
            <a:noFill/>
            <a:miter lim="800000"/>
            <a:headEnd/>
            <a:tailEnd/>
          </a:ln>
        </p:spPr>
      </p:pic>
      <p:pic>
        <p:nvPicPr>
          <p:cNvPr id="24" name="Picture 4" descr="AG00355_"/>
          <p:cNvPicPr>
            <a:picLocks noChangeAspect="1" noChangeArrowheads="1" noCrop="1"/>
          </p:cNvPicPr>
          <p:nvPr/>
        </p:nvPicPr>
        <p:blipFill>
          <a:blip r:embed="rId3" cstate="print"/>
          <a:srcRect/>
          <a:stretch>
            <a:fillRect/>
          </a:stretch>
        </p:blipFill>
        <p:spPr bwMode="auto">
          <a:xfrm>
            <a:off x="4932040" y="0"/>
            <a:ext cx="2690656" cy="4932362"/>
          </a:xfrm>
          <a:prstGeom prst="rect">
            <a:avLst/>
          </a:prstGeom>
          <a:noFill/>
          <a:ln w="9525">
            <a:noFill/>
            <a:miter lim="800000"/>
            <a:headEnd/>
            <a:tailEnd/>
          </a:ln>
        </p:spPr>
      </p:pic>
      <p:grpSp>
        <p:nvGrpSpPr>
          <p:cNvPr id="2" name="Group 14"/>
          <p:cNvGrpSpPr>
            <a:grpSpLocks/>
          </p:cNvGrpSpPr>
          <p:nvPr/>
        </p:nvGrpSpPr>
        <p:grpSpPr bwMode="auto">
          <a:xfrm rot="-12734">
            <a:off x="5469750" y="2895600"/>
            <a:ext cx="1752600" cy="2057400"/>
            <a:chOff x="2256" y="1344"/>
            <a:chExt cx="1104" cy="1296"/>
          </a:xfrm>
          <a:solidFill>
            <a:srgbClr val="FF0000"/>
          </a:solidFill>
        </p:grpSpPr>
        <p:sp>
          <p:nvSpPr>
            <p:cNvPr id="7182" name="AutoShape 7"/>
            <p:cNvSpPr>
              <a:spLocks noChangeArrowheads="1"/>
            </p:cNvSpPr>
            <p:nvPr/>
          </p:nvSpPr>
          <p:spPr bwMode="auto">
            <a:xfrm rot="7238812">
              <a:off x="2160" y="1440"/>
              <a:ext cx="1296" cy="1104"/>
            </a:xfrm>
            <a:prstGeom prst="triangle">
              <a:avLst>
                <a:gd name="adj" fmla="val 50000"/>
              </a:avLst>
            </a:prstGeom>
            <a:grpFill/>
            <a:ln w="12700">
              <a:noFill/>
              <a:miter lim="800000"/>
              <a:headEnd type="none" w="sm" len="sm"/>
              <a:tailEnd type="none" w="sm" len="sm"/>
            </a:ln>
          </p:spPr>
          <p:txBody>
            <a:bodyPr rot="10800000" vert="eaVert" wrap="none" anchor="ctr"/>
            <a:lstStyle/>
            <a:p>
              <a:pPr fontAlgn="auto">
                <a:spcBef>
                  <a:spcPts val="0"/>
                </a:spcBef>
                <a:spcAft>
                  <a:spcPts val="0"/>
                </a:spcAft>
                <a:defRPr/>
              </a:pPr>
              <a:endParaRPr lang="en-US" dirty="0">
                <a:latin typeface="+mn-lt"/>
                <a:cs typeface="+mn-cs"/>
              </a:endParaRPr>
            </a:p>
          </p:txBody>
        </p:sp>
        <p:sp>
          <p:nvSpPr>
            <p:cNvPr id="7183" name="Text Box 9"/>
            <p:cNvSpPr txBox="1">
              <a:spLocks noChangeArrowheads="1"/>
            </p:cNvSpPr>
            <p:nvPr/>
          </p:nvSpPr>
          <p:spPr bwMode="auto">
            <a:xfrm>
              <a:off x="2364" y="1770"/>
              <a:ext cx="544" cy="250"/>
            </a:xfrm>
            <a:prstGeom prst="rect">
              <a:avLst/>
            </a:prstGeom>
            <a:grpFill/>
            <a:ln w="12700">
              <a:noFill/>
              <a:miter lim="800000"/>
              <a:headEnd type="none" w="sm" len="sm"/>
              <a:tailEnd type="none" w="sm" len="sm"/>
            </a:ln>
          </p:spPr>
          <p:txBody>
            <a:bodyPr wrap="none">
              <a:spAutoFit/>
            </a:bodyPr>
            <a:lstStyle/>
            <a:p>
              <a:pPr fontAlgn="auto">
                <a:spcBef>
                  <a:spcPts val="0"/>
                </a:spcBef>
                <a:spcAft>
                  <a:spcPts val="0"/>
                </a:spcAft>
                <a:defRPr/>
              </a:pPr>
              <a:r>
                <a:rPr lang="en-US" sz="2000" b="1" dirty="0">
                  <a:solidFill>
                    <a:srgbClr val="FFFF00"/>
                  </a:solidFill>
                  <a:latin typeface="Tahoma" pitchFamily="34" charset="0"/>
                  <a:cs typeface="+mn-cs"/>
                </a:rPr>
                <a:t>HEAT</a:t>
              </a:r>
            </a:p>
          </p:txBody>
        </p:sp>
      </p:grpSp>
      <p:grpSp>
        <p:nvGrpSpPr>
          <p:cNvPr id="3" name="Group 17"/>
          <p:cNvGrpSpPr>
            <a:grpSpLocks/>
          </p:cNvGrpSpPr>
          <p:nvPr/>
        </p:nvGrpSpPr>
        <p:grpSpPr bwMode="auto">
          <a:xfrm rot="67262">
            <a:off x="4953000" y="3733800"/>
            <a:ext cx="1752600" cy="2133600"/>
            <a:chOff x="1872" y="2304"/>
            <a:chExt cx="1104" cy="1296"/>
          </a:xfrm>
        </p:grpSpPr>
        <p:sp>
          <p:nvSpPr>
            <p:cNvPr id="10255" name="AutoShape 4"/>
            <p:cNvSpPr>
              <a:spLocks noChangeArrowheads="1"/>
            </p:cNvSpPr>
            <p:nvPr/>
          </p:nvSpPr>
          <p:spPr bwMode="auto">
            <a:xfrm rot="-3568120">
              <a:off x="1776" y="2400"/>
              <a:ext cx="1296" cy="1104"/>
            </a:xfrm>
            <a:prstGeom prst="triangle">
              <a:avLst>
                <a:gd name="adj" fmla="val 50000"/>
              </a:avLst>
            </a:prstGeom>
            <a:solidFill>
              <a:srgbClr val="FFFFFF"/>
            </a:solidFill>
            <a:ln w="12700">
              <a:noFill/>
              <a:miter lim="800000"/>
              <a:headEnd type="none" w="sm" len="sm"/>
              <a:tailEnd type="none" w="sm" len="sm"/>
            </a:ln>
          </p:spPr>
          <p:txBody>
            <a:bodyPr wrap="none" anchor="ctr"/>
            <a:lstStyle/>
            <a:p>
              <a:endParaRPr lang="en-GB">
                <a:latin typeface="Calibri" pitchFamily="34" charset="0"/>
              </a:endParaRPr>
            </a:p>
          </p:txBody>
        </p:sp>
        <p:sp>
          <p:nvSpPr>
            <p:cNvPr id="10256" name="Text Box 10"/>
            <p:cNvSpPr txBox="1">
              <a:spLocks noChangeArrowheads="1"/>
            </p:cNvSpPr>
            <p:nvPr/>
          </p:nvSpPr>
          <p:spPr bwMode="auto">
            <a:xfrm>
              <a:off x="2222" y="2733"/>
              <a:ext cx="716" cy="444"/>
            </a:xfrm>
            <a:prstGeom prst="rect">
              <a:avLst/>
            </a:prstGeom>
            <a:solidFill>
              <a:srgbClr val="FFFFFF"/>
            </a:solidFill>
            <a:ln w="12700">
              <a:noFill/>
              <a:miter lim="800000"/>
              <a:headEnd type="none" w="sm" len="sm"/>
              <a:tailEnd type="none" w="sm" len="sm"/>
            </a:ln>
          </p:spPr>
          <p:txBody>
            <a:bodyPr wrap="none">
              <a:spAutoFit/>
            </a:bodyPr>
            <a:lstStyle/>
            <a:p>
              <a:r>
                <a:rPr lang="en-US" sz="1400" b="1">
                  <a:solidFill>
                    <a:srgbClr val="080808"/>
                  </a:solidFill>
                  <a:latin typeface="Tahoma" pitchFamily="34" charset="0"/>
                </a:rPr>
                <a:t>CHEMICAL</a:t>
              </a:r>
            </a:p>
            <a:p>
              <a:r>
                <a:rPr lang="en-US" sz="1400" b="1">
                  <a:solidFill>
                    <a:srgbClr val="080808"/>
                  </a:solidFill>
                  <a:latin typeface="Tahoma" pitchFamily="34" charset="0"/>
                </a:rPr>
                <a:t>CHAIN</a:t>
              </a:r>
            </a:p>
            <a:p>
              <a:r>
                <a:rPr lang="en-US" sz="1400" b="1">
                  <a:solidFill>
                    <a:srgbClr val="080808"/>
                  </a:solidFill>
                  <a:latin typeface="Tahoma" pitchFamily="34" charset="0"/>
                </a:rPr>
                <a:t>REACTION</a:t>
              </a:r>
            </a:p>
          </p:txBody>
        </p:sp>
      </p:grpSp>
      <p:grpSp>
        <p:nvGrpSpPr>
          <p:cNvPr id="4" name="Group 16"/>
          <p:cNvGrpSpPr>
            <a:grpSpLocks/>
          </p:cNvGrpSpPr>
          <p:nvPr/>
        </p:nvGrpSpPr>
        <p:grpSpPr bwMode="auto">
          <a:xfrm rot="30252">
            <a:off x="6355404" y="4572000"/>
            <a:ext cx="1752600" cy="2133600"/>
            <a:chOff x="624" y="2688"/>
            <a:chExt cx="1104" cy="1296"/>
          </a:xfrm>
        </p:grpSpPr>
        <p:sp>
          <p:nvSpPr>
            <p:cNvPr id="10253" name="AutoShape 6"/>
            <p:cNvSpPr>
              <a:spLocks noChangeArrowheads="1"/>
            </p:cNvSpPr>
            <p:nvPr/>
          </p:nvSpPr>
          <p:spPr bwMode="auto">
            <a:xfrm rot="7226996">
              <a:off x="528" y="2784"/>
              <a:ext cx="1296" cy="1104"/>
            </a:xfrm>
            <a:prstGeom prst="triangle">
              <a:avLst>
                <a:gd name="adj" fmla="val 50000"/>
              </a:avLst>
            </a:prstGeom>
            <a:solidFill>
              <a:schemeClr val="hlink"/>
            </a:solidFill>
            <a:ln w="12700">
              <a:noFill/>
              <a:miter lim="800000"/>
              <a:headEnd type="none" w="sm" len="sm"/>
              <a:tailEnd type="none" w="sm" len="sm"/>
            </a:ln>
          </p:spPr>
          <p:txBody>
            <a:bodyPr wrap="none" anchor="ctr"/>
            <a:lstStyle/>
            <a:p>
              <a:endParaRPr lang="en-GB">
                <a:latin typeface="Calibri" pitchFamily="34" charset="0"/>
              </a:endParaRPr>
            </a:p>
          </p:txBody>
        </p:sp>
        <p:sp>
          <p:nvSpPr>
            <p:cNvPr id="10254" name="Text Box 12"/>
            <p:cNvSpPr txBox="1">
              <a:spLocks noChangeArrowheads="1"/>
            </p:cNvSpPr>
            <p:nvPr/>
          </p:nvSpPr>
          <p:spPr bwMode="auto">
            <a:xfrm>
              <a:off x="780" y="3114"/>
              <a:ext cx="517" cy="241"/>
            </a:xfrm>
            <a:prstGeom prst="rect">
              <a:avLst/>
            </a:prstGeom>
            <a:noFill/>
            <a:ln w="12700">
              <a:noFill/>
              <a:miter lim="800000"/>
              <a:headEnd type="none" w="sm" len="sm"/>
              <a:tailEnd type="none" w="sm" len="sm"/>
            </a:ln>
          </p:spPr>
          <p:txBody>
            <a:bodyPr wrap="none">
              <a:spAutoFit/>
            </a:bodyPr>
            <a:lstStyle/>
            <a:p>
              <a:r>
                <a:rPr lang="en-US" sz="2000" b="1">
                  <a:solidFill>
                    <a:srgbClr val="FFFF00"/>
                  </a:solidFill>
                  <a:latin typeface="Tahoma" pitchFamily="34" charset="0"/>
                </a:rPr>
                <a:t>FUEL</a:t>
              </a:r>
            </a:p>
          </p:txBody>
        </p:sp>
      </p:grpSp>
      <p:grpSp>
        <p:nvGrpSpPr>
          <p:cNvPr id="5" name="Group 21"/>
          <p:cNvGrpSpPr>
            <a:grpSpLocks/>
          </p:cNvGrpSpPr>
          <p:nvPr/>
        </p:nvGrpSpPr>
        <p:grpSpPr bwMode="auto">
          <a:xfrm>
            <a:off x="4419600" y="4572000"/>
            <a:ext cx="1828800" cy="2133600"/>
            <a:chOff x="3696" y="2832"/>
            <a:chExt cx="1104" cy="1344"/>
          </a:xfrm>
        </p:grpSpPr>
        <p:sp>
          <p:nvSpPr>
            <p:cNvPr id="10251" name="AutoShape 19"/>
            <p:cNvSpPr>
              <a:spLocks noChangeArrowheads="1"/>
            </p:cNvSpPr>
            <p:nvPr/>
          </p:nvSpPr>
          <p:spPr bwMode="auto">
            <a:xfrm rot="7257248">
              <a:off x="3576" y="2952"/>
              <a:ext cx="1344" cy="1104"/>
            </a:xfrm>
            <a:prstGeom prst="triangle">
              <a:avLst>
                <a:gd name="adj" fmla="val 50000"/>
              </a:avLst>
            </a:prstGeom>
            <a:solidFill>
              <a:srgbClr val="009900"/>
            </a:solidFill>
            <a:ln w="12700">
              <a:noFill/>
              <a:miter lim="800000"/>
              <a:headEnd type="none" w="sm" len="sm"/>
              <a:tailEnd type="none" w="sm" len="sm"/>
            </a:ln>
          </p:spPr>
          <p:txBody>
            <a:bodyPr wrap="none" anchor="ctr"/>
            <a:lstStyle/>
            <a:p>
              <a:endParaRPr lang="en-GB">
                <a:latin typeface="Calibri" pitchFamily="34" charset="0"/>
              </a:endParaRPr>
            </a:p>
          </p:txBody>
        </p:sp>
        <p:sp>
          <p:nvSpPr>
            <p:cNvPr id="10252" name="Text Box 20"/>
            <p:cNvSpPr txBox="1">
              <a:spLocks noChangeArrowheads="1"/>
            </p:cNvSpPr>
            <p:nvPr/>
          </p:nvSpPr>
          <p:spPr bwMode="auto">
            <a:xfrm rot="30252">
              <a:off x="3724" y="3355"/>
              <a:ext cx="763" cy="250"/>
            </a:xfrm>
            <a:prstGeom prst="rect">
              <a:avLst/>
            </a:prstGeom>
            <a:noFill/>
            <a:ln w="12700">
              <a:noFill/>
              <a:miter lim="800000"/>
              <a:headEnd type="none" w="sm" len="sm"/>
              <a:tailEnd type="none" w="sm" len="sm"/>
            </a:ln>
          </p:spPr>
          <p:txBody>
            <a:bodyPr wrap="none">
              <a:spAutoFit/>
            </a:bodyPr>
            <a:lstStyle/>
            <a:p>
              <a:r>
                <a:rPr lang="en-US" sz="2000" b="1" dirty="0">
                  <a:solidFill>
                    <a:srgbClr val="FFFF00"/>
                  </a:solidFill>
                  <a:latin typeface="Tahoma" pitchFamily="34" charset="0"/>
                </a:rPr>
                <a:t>OXYGEN</a:t>
              </a:r>
            </a:p>
          </p:txBody>
        </p:sp>
      </p:grpSp>
      <p:sp>
        <p:nvSpPr>
          <p:cNvPr id="103447" name="Text Box 23"/>
          <p:cNvSpPr txBox="1">
            <a:spLocks noChangeArrowheads="1"/>
          </p:cNvSpPr>
          <p:nvPr/>
        </p:nvSpPr>
        <p:spPr bwMode="auto">
          <a:xfrm>
            <a:off x="1907704" y="4091785"/>
            <a:ext cx="1884362" cy="1322387"/>
          </a:xfrm>
          <a:prstGeom prst="rect">
            <a:avLst/>
          </a:prstGeom>
          <a:noFill/>
          <a:ln w="12700">
            <a:noFill/>
            <a:miter lim="800000"/>
            <a:headEnd type="none" w="sm" len="sm"/>
            <a:tailEnd type="none" w="sm" len="sm"/>
          </a:ln>
          <a:effectLst/>
        </p:spPr>
        <p:txBody>
          <a:bodyPr wrap="none">
            <a:spAutoFit/>
          </a:bodyPr>
          <a:lstStyle/>
          <a:p>
            <a:pPr fontAlgn="auto">
              <a:spcBef>
                <a:spcPts val="0"/>
              </a:spcBef>
              <a:spcAft>
                <a:spcPts val="0"/>
              </a:spcAft>
              <a:defRPr/>
            </a:pPr>
            <a:r>
              <a:rPr lang="en-US" sz="4000" b="1" dirty="0">
                <a:solidFill>
                  <a:srgbClr val="FFC000"/>
                </a:solidFill>
                <a:effectLst>
                  <a:outerShdw blurRad="38100" dist="38100" dir="2700000" algn="tl">
                    <a:srgbClr val="000000"/>
                  </a:outerShdw>
                </a:effectLst>
                <a:latin typeface="+mn-lt"/>
                <a:cs typeface="+mn-cs"/>
              </a:rPr>
              <a:t>The Fire</a:t>
            </a:r>
          </a:p>
          <a:p>
            <a:pPr fontAlgn="auto">
              <a:spcBef>
                <a:spcPts val="0"/>
              </a:spcBef>
              <a:spcAft>
                <a:spcPts val="0"/>
              </a:spcAft>
              <a:defRPr/>
            </a:pPr>
            <a:r>
              <a:rPr lang="en-US" sz="4000" b="1" dirty="0">
                <a:solidFill>
                  <a:srgbClr val="FFC000"/>
                </a:solidFill>
                <a:effectLst>
                  <a:outerShdw blurRad="38100" dist="38100" dir="2700000" algn="tl">
                    <a:srgbClr val="000000"/>
                  </a:outerShdw>
                </a:effectLst>
                <a:latin typeface="+mn-lt"/>
                <a:cs typeface="+mn-cs"/>
              </a:rPr>
              <a:t>Triangle</a:t>
            </a:r>
          </a:p>
        </p:txBody>
      </p:sp>
      <p:sp>
        <p:nvSpPr>
          <p:cNvPr id="18" name="Rectangle 2"/>
          <p:cNvSpPr txBox="1">
            <a:spLocks noChangeArrowheads="1"/>
          </p:cNvSpPr>
          <p:nvPr/>
        </p:nvSpPr>
        <p:spPr>
          <a:xfrm>
            <a:off x="827088" y="1341438"/>
            <a:ext cx="7772400" cy="838200"/>
          </a:xfrm>
          <a:prstGeom prst="rect">
            <a:avLst/>
          </a:prstGeom>
        </p:spPr>
        <p:txBody>
          <a:bodyPr anchor="ctr">
            <a:normAutofit fontScale="70000" lnSpcReduction="20000"/>
          </a:bodyPr>
          <a:lstStyle/>
          <a:p>
            <a:pPr fontAlgn="auto">
              <a:spcAft>
                <a:spcPts val="0"/>
              </a:spcAft>
              <a:defRPr/>
            </a:pPr>
            <a:r>
              <a:rPr lang="en-US" sz="4000" b="1" i="1" dirty="0">
                <a:latin typeface="+mj-lt"/>
                <a:ea typeface="+mj-ea"/>
                <a:cs typeface="+mj-cs"/>
              </a:rPr>
              <a:t>When all the elements come together!</a:t>
            </a:r>
          </a:p>
        </p:txBody>
      </p:sp>
      <p:sp>
        <p:nvSpPr>
          <p:cNvPr id="10249" name="Rectangle 2"/>
          <p:cNvSpPr txBox="1">
            <a:spLocks noChangeArrowheads="1"/>
          </p:cNvSpPr>
          <p:nvPr/>
        </p:nvSpPr>
        <p:spPr bwMode="auto">
          <a:xfrm>
            <a:off x="2591272" y="0"/>
            <a:ext cx="6552728" cy="838200"/>
          </a:xfrm>
          <a:prstGeom prst="rect">
            <a:avLst/>
          </a:prstGeom>
          <a:noFill/>
          <a:ln w="9525">
            <a:noFill/>
            <a:miter lim="800000"/>
            <a:headEnd/>
            <a:tailEnd/>
          </a:ln>
        </p:spPr>
        <p:txBody>
          <a:bodyPr anchor="ctr"/>
          <a:lstStyle/>
          <a:p>
            <a:pPr algn="ctr"/>
            <a:r>
              <a:rPr lang="en-US" sz="4400" i="1" dirty="0">
                <a:latin typeface="Calibri" pitchFamily="34" charset="0"/>
              </a:rPr>
              <a:t>FIRE SCIENCE</a:t>
            </a:r>
          </a:p>
        </p:txBody>
      </p:sp>
      <p:pic>
        <p:nvPicPr>
          <p:cNvPr id="10250" name="Picture 3" descr="AG00567_"/>
          <p:cNvPicPr>
            <a:picLocks noChangeAspect="1" noChangeArrowheads="1" noCrop="1"/>
          </p:cNvPicPr>
          <p:nvPr/>
        </p:nvPicPr>
        <p:blipFill>
          <a:blip r:embed="rId4" cstate="print"/>
          <a:srcRect/>
          <a:stretch>
            <a:fillRect/>
          </a:stretch>
        </p:blipFill>
        <p:spPr bwMode="auto">
          <a:xfrm>
            <a:off x="7939088" y="692696"/>
            <a:ext cx="1204912" cy="1035050"/>
          </a:xfrm>
          <a:prstGeom prst="rect">
            <a:avLst/>
          </a:prstGeom>
          <a:noFill/>
          <a:ln w="9525">
            <a:noFill/>
            <a:miter lim="800000"/>
            <a:headEnd/>
            <a:tailEnd/>
          </a:ln>
        </p:spPr>
      </p:pic>
      <p:sp>
        <p:nvSpPr>
          <p:cNvPr id="19"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
        <p:nvSpPr>
          <p:cNvPr id="6" name="TextBox 5"/>
          <p:cNvSpPr txBox="1"/>
          <p:nvPr/>
        </p:nvSpPr>
        <p:spPr>
          <a:xfrm>
            <a:off x="467544" y="2132856"/>
            <a:ext cx="4245744" cy="923330"/>
          </a:xfrm>
          <a:prstGeom prst="rect">
            <a:avLst/>
          </a:prstGeom>
          <a:noFill/>
        </p:spPr>
        <p:txBody>
          <a:bodyPr wrap="square" rtlCol="0">
            <a:spAutoFit/>
          </a:bodyPr>
          <a:lstStyle/>
          <a:p>
            <a:r>
              <a:rPr lang="en-GB" dirty="0">
                <a:latin typeface="Swiss911 XCm BT"/>
              </a:rPr>
              <a:t>Fuel for fire to burn, oxygen for the fire to breathe and heat an ignition source and for the fire to continue to burn.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3447"/>
                                        </p:tgtEl>
                                        <p:attrNameLst>
                                          <p:attrName>style.visibility</p:attrName>
                                        </p:attrNameLst>
                                      </p:cBhvr>
                                      <p:to>
                                        <p:strVal val="visible"/>
                                      </p:to>
                                    </p:set>
                                    <p:animEffect transition="in" filter="wipe(down)">
                                      <p:cBhvr>
                                        <p:cTn id="7" dur="580">
                                          <p:stCondLst>
                                            <p:cond delay="0"/>
                                          </p:stCondLst>
                                        </p:cTn>
                                        <p:tgtEl>
                                          <p:spTgt spid="103447"/>
                                        </p:tgtEl>
                                      </p:cBhvr>
                                    </p:animEffect>
                                    <p:anim calcmode="lin" valueType="num">
                                      <p:cBhvr>
                                        <p:cTn id="8" dur="1822" tmFilter="0,0; 0.14,0.36; 0.43,0.73; 0.71,0.91; 1.0,1.0">
                                          <p:stCondLst>
                                            <p:cond delay="0"/>
                                          </p:stCondLst>
                                        </p:cTn>
                                        <p:tgtEl>
                                          <p:spTgt spid="10344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44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44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44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44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447"/>
                                        </p:tgtEl>
                                      </p:cBhvr>
                                      <p:to x="100000" y="60000"/>
                                    </p:animScale>
                                    <p:animScale>
                                      <p:cBhvr>
                                        <p:cTn id="14" dur="166" decel="50000">
                                          <p:stCondLst>
                                            <p:cond delay="676"/>
                                          </p:stCondLst>
                                        </p:cTn>
                                        <p:tgtEl>
                                          <p:spTgt spid="103447"/>
                                        </p:tgtEl>
                                      </p:cBhvr>
                                      <p:to x="100000" y="100000"/>
                                    </p:animScale>
                                    <p:animScale>
                                      <p:cBhvr>
                                        <p:cTn id="15" dur="26">
                                          <p:stCondLst>
                                            <p:cond delay="1312"/>
                                          </p:stCondLst>
                                        </p:cTn>
                                        <p:tgtEl>
                                          <p:spTgt spid="103447"/>
                                        </p:tgtEl>
                                      </p:cBhvr>
                                      <p:to x="100000" y="80000"/>
                                    </p:animScale>
                                    <p:animScale>
                                      <p:cBhvr>
                                        <p:cTn id="16" dur="166" decel="50000">
                                          <p:stCondLst>
                                            <p:cond delay="1338"/>
                                          </p:stCondLst>
                                        </p:cTn>
                                        <p:tgtEl>
                                          <p:spTgt spid="103447"/>
                                        </p:tgtEl>
                                      </p:cBhvr>
                                      <p:to x="100000" y="100000"/>
                                    </p:animScale>
                                    <p:animScale>
                                      <p:cBhvr>
                                        <p:cTn id="17" dur="26">
                                          <p:stCondLst>
                                            <p:cond delay="1642"/>
                                          </p:stCondLst>
                                        </p:cTn>
                                        <p:tgtEl>
                                          <p:spTgt spid="103447"/>
                                        </p:tgtEl>
                                      </p:cBhvr>
                                      <p:to x="100000" y="90000"/>
                                    </p:animScale>
                                    <p:animScale>
                                      <p:cBhvr>
                                        <p:cTn id="18" dur="166" decel="50000">
                                          <p:stCondLst>
                                            <p:cond delay="1668"/>
                                          </p:stCondLst>
                                        </p:cTn>
                                        <p:tgtEl>
                                          <p:spTgt spid="103447"/>
                                        </p:tgtEl>
                                      </p:cBhvr>
                                      <p:to x="100000" y="100000"/>
                                    </p:animScale>
                                    <p:animScale>
                                      <p:cBhvr>
                                        <p:cTn id="19" dur="26">
                                          <p:stCondLst>
                                            <p:cond delay="1808"/>
                                          </p:stCondLst>
                                        </p:cTn>
                                        <p:tgtEl>
                                          <p:spTgt spid="103447"/>
                                        </p:tgtEl>
                                      </p:cBhvr>
                                      <p:to x="100000" y="95000"/>
                                    </p:animScale>
                                    <p:animScale>
                                      <p:cBhvr>
                                        <p:cTn id="20" dur="166" decel="50000">
                                          <p:stCondLst>
                                            <p:cond delay="1834"/>
                                          </p:stCondLst>
                                        </p:cTn>
                                        <p:tgtEl>
                                          <p:spTgt spid="103447"/>
                                        </p:tgtEl>
                                      </p:cBhvr>
                                      <p:to x="100000" y="100000"/>
                                    </p:animScale>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2000" fill="hold"/>
                                        <p:tgtEl>
                                          <p:spTgt spid="4"/>
                                        </p:tgtEl>
                                        <p:attrNameLst>
                                          <p:attrName>ppt_x</p:attrName>
                                        </p:attrNameLst>
                                      </p:cBhvr>
                                      <p:tavLst>
                                        <p:tav tm="0">
                                          <p:val>
                                            <p:strVal val="0-#ppt_w/2"/>
                                          </p:val>
                                        </p:tav>
                                        <p:tav tm="100000">
                                          <p:val>
                                            <p:strVal val="#ppt_x"/>
                                          </p:val>
                                        </p:tav>
                                      </p:tavLst>
                                    </p:anim>
                                    <p:anim calcmode="lin" valueType="num">
                                      <p:cBhvr additive="base">
                                        <p:cTn id="25" dur="2000" fill="hold"/>
                                        <p:tgtEl>
                                          <p:spTgt spid="4"/>
                                        </p:tgtEl>
                                        <p:attrNameLst>
                                          <p:attrName>ppt_y</p:attrName>
                                        </p:attrNameLst>
                                      </p:cBhvr>
                                      <p:tavLst>
                                        <p:tav tm="0">
                                          <p:val>
                                            <p:strVal val="#ppt_y"/>
                                          </p:val>
                                        </p:tav>
                                        <p:tav tm="100000">
                                          <p:val>
                                            <p:strVal val="#ppt_y"/>
                                          </p:val>
                                        </p:tav>
                                      </p:tavLst>
                                    </p:anim>
                                  </p:childTnLst>
                                </p:cTn>
                              </p:par>
                            </p:childTnLst>
                          </p:cTn>
                        </p:par>
                        <p:par>
                          <p:cTn id="26" fill="hold">
                            <p:stCondLst>
                              <p:cond delay="4000"/>
                            </p:stCondLst>
                            <p:childTnLst>
                              <p:par>
                                <p:cTn id="27" presetID="2" presetClass="entr" presetSubtype="2"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1000" fill="hold"/>
                                        <p:tgtEl>
                                          <p:spTgt spid="5"/>
                                        </p:tgtEl>
                                        <p:attrNameLst>
                                          <p:attrName>ppt_x</p:attrName>
                                        </p:attrNameLst>
                                      </p:cBhvr>
                                      <p:tavLst>
                                        <p:tav tm="0">
                                          <p:val>
                                            <p:strVal val="1+#ppt_w/2"/>
                                          </p:val>
                                        </p:tav>
                                        <p:tav tm="100000">
                                          <p:val>
                                            <p:strVal val="#ppt_x"/>
                                          </p:val>
                                        </p:tav>
                                      </p:tavLst>
                                    </p:anim>
                                    <p:anim calcmode="lin" valueType="num">
                                      <p:cBhvr additive="base">
                                        <p:cTn id="30" dur="1000" fill="hold"/>
                                        <p:tgtEl>
                                          <p:spTgt spid="5"/>
                                        </p:tgtEl>
                                        <p:attrNameLst>
                                          <p:attrName>ppt_y</p:attrName>
                                        </p:attrNameLst>
                                      </p:cBhvr>
                                      <p:tavLst>
                                        <p:tav tm="0">
                                          <p:val>
                                            <p:strVal val="#ppt_y"/>
                                          </p:val>
                                        </p:tav>
                                        <p:tav tm="100000">
                                          <p:val>
                                            <p:strVal val="#ppt_y"/>
                                          </p:val>
                                        </p:tav>
                                      </p:tavLst>
                                    </p:anim>
                                  </p:childTnLst>
                                </p:cTn>
                              </p:par>
                            </p:childTnLst>
                          </p:cTn>
                        </p:par>
                        <p:par>
                          <p:cTn id="31" fill="hold">
                            <p:stCondLst>
                              <p:cond delay="5000"/>
                            </p:stCondLst>
                            <p:childTnLst>
                              <p:par>
                                <p:cTn id="32" presetID="2" presetClass="entr" presetSubtype="1" fill="hold" nodeType="afterEffect">
                                  <p:stCondLst>
                                    <p:cond delay="50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1000" fill="hold"/>
                                        <p:tgtEl>
                                          <p:spTgt spid="2"/>
                                        </p:tgtEl>
                                        <p:attrNameLst>
                                          <p:attrName>ppt_x</p:attrName>
                                        </p:attrNameLst>
                                      </p:cBhvr>
                                      <p:tavLst>
                                        <p:tav tm="0">
                                          <p:val>
                                            <p:strVal val="#ppt_x"/>
                                          </p:val>
                                        </p:tav>
                                        <p:tav tm="100000">
                                          <p:val>
                                            <p:strVal val="#ppt_x"/>
                                          </p:val>
                                        </p:tav>
                                      </p:tavLst>
                                    </p:anim>
                                    <p:anim calcmode="lin" valueType="num">
                                      <p:cBhvr additive="base">
                                        <p:cTn id="35" dur="1000" fill="hold"/>
                                        <p:tgtEl>
                                          <p:spTgt spid="2"/>
                                        </p:tgtEl>
                                        <p:attrNameLst>
                                          <p:attrName>ppt_y</p:attrName>
                                        </p:attrNameLst>
                                      </p:cBhvr>
                                      <p:tavLst>
                                        <p:tav tm="0">
                                          <p:val>
                                            <p:strVal val="0-#ppt_h/2"/>
                                          </p:val>
                                        </p:tav>
                                        <p:tav tm="100000">
                                          <p:val>
                                            <p:strVal val="#ppt_y"/>
                                          </p:val>
                                        </p:tav>
                                      </p:tavLst>
                                    </p:anim>
                                  </p:childTnLst>
                                </p:cTn>
                              </p:par>
                            </p:childTnLst>
                          </p:cTn>
                        </p:par>
                        <p:par>
                          <p:cTn id="36" fill="hold">
                            <p:stCondLst>
                              <p:cond delay="6500"/>
                            </p:stCondLst>
                            <p:childTnLst>
                              <p:par>
                                <p:cTn id="37" presetID="23" presetClass="entr" presetSubtype="36"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6*min(max(#ppt_w*#ppt_h,.3),1)-7.4)/-.7*#ppt_w"/>
                                          </p:val>
                                        </p:tav>
                                        <p:tav tm="100000">
                                          <p:val>
                                            <p:strVal val="#ppt_w"/>
                                          </p:val>
                                        </p:tav>
                                      </p:tavLst>
                                    </p:anim>
                                    <p:anim calcmode="lin" valueType="num">
                                      <p:cBhvr>
                                        <p:cTn id="40" dur="1000" fill="hold"/>
                                        <p:tgtEl>
                                          <p:spTgt spid="3"/>
                                        </p:tgtEl>
                                        <p:attrNameLst>
                                          <p:attrName>ppt_h</p:attrName>
                                        </p:attrNameLst>
                                      </p:cBhvr>
                                      <p:tavLst>
                                        <p:tav tm="0">
                                          <p:val>
                                            <p:strVal val="(6*min(max(#ppt_w*#ppt_h,.3),1)-7.4)/-.7*#ppt_h"/>
                                          </p:val>
                                        </p:tav>
                                        <p:tav tm="100000">
                                          <p:val>
                                            <p:strVal val="#ppt_h"/>
                                          </p:val>
                                        </p:tav>
                                      </p:tavLst>
                                    </p:anim>
                                    <p:anim calcmode="lin" valueType="num">
                                      <p:cBhvr>
                                        <p:cTn id="41" dur="1000" fill="hold"/>
                                        <p:tgtEl>
                                          <p:spTgt spid="3"/>
                                        </p:tgtEl>
                                        <p:attrNameLst>
                                          <p:attrName>ppt_x</p:attrName>
                                        </p:attrNameLst>
                                      </p:cBhvr>
                                      <p:tavLst>
                                        <p:tav tm="0">
                                          <p:val>
                                            <p:fltVal val="0.5"/>
                                          </p:val>
                                        </p:tav>
                                        <p:tav tm="100000">
                                          <p:val>
                                            <p:strVal val="#ppt_x"/>
                                          </p:val>
                                        </p:tav>
                                      </p:tavLst>
                                    </p:anim>
                                    <p:anim calcmode="lin" valueType="num">
                                      <p:cBhvr>
                                        <p:cTn id="42" dur="10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7500"/>
                            </p:stCondLst>
                            <p:childTnLst>
                              <p:par>
                                <p:cTn id="44" presetID="1" presetClass="entr" presetSubtype="0" fill="hold" nodeType="afterEffect">
                                  <p:stCondLst>
                                    <p:cond delay="1000"/>
                                  </p:stCondLst>
                                  <p:childTnLst>
                                    <p:set>
                                      <p:cBhvr>
                                        <p:cTn id="45" dur="1" fill="hold">
                                          <p:stCondLst>
                                            <p:cond delay="0"/>
                                          </p:stCondLst>
                                        </p:cTn>
                                        <p:tgtEl>
                                          <p:spTgt spid="24"/>
                                        </p:tgtEl>
                                        <p:attrNameLst>
                                          <p:attrName>style.visibility</p:attrName>
                                        </p:attrNameLst>
                                      </p:cBhvr>
                                      <p:to>
                                        <p:strVal val="visible"/>
                                      </p:to>
                                    </p:set>
                                  </p:childTnLst>
                                </p:cTn>
                              </p:par>
                            </p:childTnLst>
                          </p:cTn>
                        </p:par>
                        <p:par>
                          <p:cTn id="46" fill="hold">
                            <p:stCondLst>
                              <p:cond delay="8500"/>
                            </p:stCondLst>
                            <p:childTnLst>
                              <p:par>
                                <p:cTn id="47" presetID="1" presetClass="entr" presetSubtype="0" fill="hold" nodeType="afterEffect">
                                  <p:stCondLst>
                                    <p:cond delay="100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7"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31800" y="476250"/>
            <a:ext cx="5256213"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2400" dirty="0">
                <a:solidFill>
                  <a:srgbClr val="004586"/>
                </a:solidFill>
                <a:latin typeface="FatFrank Heavy"/>
              </a:rPr>
              <a:t>Fire Safety Awareness</a:t>
            </a:r>
          </a:p>
          <a:p>
            <a:pPr eaLnBrk="1">
              <a:lnSpc>
                <a:spcPct val="101000"/>
              </a:lnSpc>
            </a:pPr>
            <a:endParaRPr lang="en-GB" altLang="en-US" sz="1600" dirty="0">
              <a:solidFill>
                <a:srgbClr val="004586"/>
              </a:solidFill>
              <a:latin typeface="Poppins" charset="0"/>
            </a:endParaRPr>
          </a:p>
          <a:p>
            <a:pPr eaLnBrk="1">
              <a:lnSpc>
                <a:spcPct val="136000"/>
              </a:lnSpc>
            </a:pPr>
            <a:endParaRPr lang="en-GB" altLang="en-US" sz="1400" dirty="0">
              <a:solidFill>
                <a:srgbClr val="004586"/>
              </a:solidFill>
              <a:latin typeface="Poppins" charset="0"/>
            </a:endParaRPr>
          </a:p>
        </p:txBody>
      </p:sp>
      <p:sp>
        <p:nvSpPr>
          <p:cNvPr id="6" name="Content Placeholder 1"/>
          <p:cNvSpPr txBox="1">
            <a:spLocks/>
          </p:cNvSpPr>
          <p:nvPr/>
        </p:nvSpPr>
        <p:spPr>
          <a:xfrm>
            <a:off x="539750" y="1196975"/>
            <a:ext cx="8229600" cy="4525963"/>
          </a:xfrm>
          <a:prstGeom prst="rect">
            <a:avLst/>
          </a:prstGeom>
        </p:spPr>
        <p:txBody>
          <a:bodyPr rtlCol="0">
            <a:normAutofit/>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endParaRPr lang="en-GB" dirty="0"/>
          </a:p>
          <a:p>
            <a:pPr fontAlgn="auto">
              <a:spcAft>
                <a:spcPts val="0"/>
              </a:spcAft>
              <a:buFont typeface="Arial" pitchFamily="34" charset="0"/>
              <a:buNone/>
              <a:defRPr/>
            </a:pPr>
            <a:r>
              <a:rPr lang="en-GB" sz="1500" b="1" u="sng" dirty="0">
                <a:latin typeface="Poppins Light"/>
              </a:rPr>
              <a:t>Portable Appliances</a:t>
            </a:r>
          </a:p>
          <a:p>
            <a:pPr fontAlgn="auto">
              <a:spcAft>
                <a:spcPts val="0"/>
              </a:spcAft>
              <a:buFont typeface="Arial" pitchFamily="34" charset="0"/>
              <a:buNone/>
              <a:defRPr/>
            </a:pPr>
            <a:r>
              <a:rPr lang="en-GB" sz="1500" dirty="0">
                <a:latin typeface="Poppins Light"/>
              </a:rPr>
              <a:t>Any equipment that has a plug and lead </a:t>
            </a:r>
          </a:p>
          <a:p>
            <a:pPr fontAlgn="auto">
              <a:spcAft>
                <a:spcPts val="0"/>
              </a:spcAft>
              <a:buFont typeface="Arial" pitchFamily="34" charset="0"/>
              <a:buNone/>
              <a:defRPr/>
            </a:pPr>
            <a:endParaRPr lang="en-GB" sz="1500" dirty="0">
              <a:latin typeface="Poppins Light"/>
            </a:endParaRPr>
          </a:p>
          <a:p>
            <a:pPr fontAlgn="auto">
              <a:spcAft>
                <a:spcPts val="0"/>
              </a:spcAft>
              <a:buFont typeface="Arial" pitchFamily="34" charset="0"/>
              <a:buNone/>
              <a:defRPr/>
            </a:pPr>
            <a:r>
              <a:rPr lang="en-GB" sz="1500" dirty="0">
                <a:latin typeface="Poppins Light"/>
              </a:rPr>
              <a:t>Inspect for damage prior to use:</a:t>
            </a:r>
          </a:p>
          <a:p>
            <a:pPr marL="1168400" indent="-1058863" fontAlgn="auto">
              <a:spcAft>
                <a:spcPts val="0"/>
              </a:spcAft>
              <a:defRPr/>
            </a:pPr>
            <a:r>
              <a:rPr lang="en-GB" sz="1500" dirty="0">
                <a:latin typeface="Poppins Light"/>
              </a:rPr>
              <a:t>Plug.</a:t>
            </a:r>
          </a:p>
          <a:p>
            <a:pPr marL="1168400" indent="-1058863" fontAlgn="auto">
              <a:spcAft>
                <a:spcPts val="0"/>
              </a:spcAft>
              <a:defRPr/>
            </a:pPr>
            <a:r>
              <a:rPr lang="en-GB" sz="1500" dirty="0">
                <a:latin typeface="Poppins Light"/>
              </a:rPr>
              <a:t>Cable</a:t>
            </a:r>
          </a:p>
          <a:p>
            <a:pPr marL="1168400" indent="-1058863" fontAlgn="auto">
              <a:spcAft>
                <a:spcPts val="0"/>
              </a:spcAft>
              <a:defRPr/>
            </a:pPr>
            <a:r>
              <a:rPr lang="en-GB" sz="1500" dirty="0">
                <a:latin typeface="Poppins Light"/>
              </a:rPr>
              <a:t>Socket</a:t>
            </a:r>
          </a:p>
          <a:p>
            <a:pPr marL="1168400" indent="-1058863" fontAlgn="auto">
              <a:spcAft>
                <a:spcPts val="0"/>
              </a:spcAft>
              <a:defRPr/>
            </a:pPr>
            <a:r>
              <a:rPr lang="en-GB" sz="1500" dirty="0">
                <a:latin typeface="Poppins Light"/>
              </a:rPr>
              <a:t>Appliance</a:t>
            </a:r>
          </a:p>
          <a:p>
            <a:pPr marL="1168400" indent="-1058863" fontAlgn="auto">
              <a:spcAft>
                <a:spcPts val="0"/>
              </a:spcAft>
              <a:defRPr/>
            </a:pPr>
            <a:endParaRPr lang="en-GB" dirty="0"/>
          </a:p>
        </p:txBody>
      </p:sp>
      <p:sp>
        <p:nvSpPr>
          <p:cNvPr id="7" name="TextBox 2"/>
          <p:cNvSpPr txBox="1">
            <a:spLocks noChangeArrowheads="1"/>
          </p:cNvSpPr>
          <p:nvPr/>
        </p:nvSpPr>
        <p:spPr bwMode="auto">
          <a:xfrm>
            <a:off x="684213" y="5516563"/>
            <a:ext cx="7848600" cy="461962"/>
          </a:xfrm>
          <a:prstGeom prst="rect">
            <a:avLst/>
          </a:prstGeom>
          <a:noFill/>
          <a:ln w="9525">
            <a:noFill/>
            <a:miter lim="800000"/>
            <a:headEnd/>
            <a:tailEnd/>
          </a:ln>
        </p:spPr>
        <p:txBody>
          <a:bodyPr>
            <a:spAutoFit/>
          </a:bodyPr>
          <a:lstStyle/>
          <a:p>
            <a:r>
              <a:rPr lang="en-GB" sz="2400" b="1" dirty="0">
                <a:solidFill>
                  <a:srgbClr val="FF0000"/>
                </a:solidFill>
                <a:latin typeface="Calibri" pitchFamily="34" charset="0"/>
              </a:rPr>
              <a:t>IF IN DOUBT – DO NOT USE AND REPORT FOR REPAIR</a:t>
            </a:r>
          </a:p>
        </p:txBody>
      </p:sp>
      <p:sp>
        <p:nvSpPr>
          <p:cNvPr id="8"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1372706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extLst>
              <a:ext uri="{28A0092B-C50C-407E-A947-70E740481C1C}">
                <a14:useLocalDpi xmlns:a14="http://schemas.microsoft.com/office/drawing/2010/main" val="0"/>
              </a:ext>
            </a:extLst>
          </a:blip>
          <a:stretch>
            <a:fillRect/>
          </a:stretch>
        </p:blipFill>
        <p:spPr>
          <a:xfrm>
            <a:off x="207963" y="980727"/>
            <a:ext cx="7244358" cy="4464497"/>
          </a:xfrm>
          <a:prstGeom prst="rect">
            <a:avLst/>
          </a:prstGeom>
        </p:spPr>
      </p:pic>
      <p:pic>
        <p:nvPicPr>
          <p:cNvPr id="3" name="Picture 4" descr="AG00355_"/>
          <p:cNvPicPr>
            <a:picLocks noChangeAspect="1" noChangeArrowheads="1" noCrop="1"/>
          </p:cNvPicPr>
          <p:nvPr/>
        </p:nvPicPr>
        <p:blipFill>
          <a:blip r:embed="rId3" cstate="print"/>
          <a:srcRect/>
          <a:stretch>
            <a:fillRect/>
          </a:stretch>
        </p:blipFill>
        <p:spPr bwMode="auto">
          <a:xfrm>
            <a:off x="2051720" y="1772816"/>
            <a:ext cx="1656184" cy="2460500"/>
          </a:xfrm>
          <a:prstGeom prst="rect">
            <a:avLst/>
          </a:prstGeom>
          <a:noFill/>
          <a:ln w="9525">
            <a:noFill/>
            <a:miter lim="800000"/>
            <a:headEnd/>
            <a:tailEnd/>
          </a:ln>
        </p:spPr>
      </p:pic>
      <p:sp>
        <p:nvSpPr>
          <p:cNvPr id="4" name="TextBox 3"/>
          <p:cNvSpPr txBox="1"/>
          <p:nvPr/>
        </p:nvSpPr>
        <p:spPr>
          <a:xfrm>
            <a:off x="207962" y="188640"/>
            <a:ext cx="5948214" cy="646331"/>
          </a:xfrm>
          <a:prstGeom prst="rect">
            <a:avLst/>
          </a:prstGeom>
          <a:noFill/>
        </p:spPr>
        <p:txBody>
          <a:bodyPr wrap="square" rtlCol="0">
            <a:spAutoFit/>
          </a:bodyPr>
          <a:lstStyle/>
          <a:p>
            <a:r>
              <a:rPr lang="en-GB" sz="3600" b="1" dirty="0">
                <a:solidFill>
                  <a:srgbClr val="FF0000"/>
                </a:solidFill>
              </a:rPr>
              <a:t>Microwave Fire</a:t>
            </a:r>
          </a:p>
        </p:txBody>
      </p:sp>
      <p:sp>
        <p:nvSpPr>
          <p:cNvPr id="6" name="TextBox 5">
            <a:extLst>
              <a:ext uri="{FF2B5EF4-FFF2-40B4-BE49-F238E27FC236}">
                <a16:creationId xmlns:a16="http://schemas.microsoft.com/office/drawing/2014/main" id="{424A0A90-A2A9-6DE3-686A-7D02257B5765}"/>
              </a:ext>
            </a:extLst>
          </p:cNvPr>
          <p:cNvSpPr txBox="1"/>
          <p:nvPr/>
        </p:nvSpPr>
        <p:spPr>
          <a:xfrm>
            <a:off x="1043608" y="5506928"/>
            <a:ext cx="5544616" cy="646331"/>
          </a:xfrm>
          <a:prstGeom prst="rect">
            <a:avLst/>
          </a:prstGeom>
          <a:noFill/>
        </p:spPr>
        <p:txBody>
          <a:bodyPr wrap="square" rtlCol="0">
            <a:spAutoFit/>
          </a:bodyPr>
          <a:lstStyle/>
          <a:p>
            <a:r>
              <a:rPr lang="en-GB" dirty="0"/>
              <a:t>Stay with the microwave when it is in use. See next slide for what happened next</a:t>
            </a:r>
          </a:p>
        </p:txBody>
      </p:sp>
    </p:spTree>
    <p:extLst>
      <p:ext uri="{BB962C8B-B14F-4D97-AF65-F5344CB8AC3E}">
        <p14:creationId xmlns:p14="http://schemas.microsoft.com/office/powerpoint/2010/main" val="139378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31800" y="476250"/>
            <a:ext cx="5256213"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2400" dirty="0">
                <a:solidFill>
                  <a:srgbClr val="004586"/>
                </a:solidFill>
                <a:latin typeface="FatFrank Heavy"/>
              </a:rPr>
              <a:t>Mandatory Training</a:t>
            </a:r>
          </a:p>
          <a:p>
            <a:pPr eaLnBrk="1">
              <a:lnSpc>
                <a:spcPct val="136000"/>
              </a:lnSpc>
            </a:pPr>
            <a:endParaRPr lang="en-GB" altLang="en-US" sz="1400" dirty="0">
              <a:solidFill>
                <a:srgbClr val="004586"/>
              </a:solidFill>
              <a:latin typeface="Poppins" charset="0"/>
            </a:endParaRPr>
          </a:p>
        </p:txBody>
      </p:sp>
      <p:sp>
        <p:nvSpPr>
          <p:cNvPr id="4" name="Text Box 10"/>
          <p:cNvSpPr txBox="1">
            <a:spLocks noChangeArrowheads="1"/>
          </p:cNvSpPr>
          <p:nvPr/>
        </p:nvSpPr>
        <p:spPr bwMode="auto">
          <a:xfrm>
            <a:off x="493713" y="1619250"/>
            <a:ext cx="2710135" cy="5856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9pPr>
          </a:lstStyle>
          <a:p>
            <a:pPr marL="171450" indent="-171450" eaLnBrk="1">
              <a:lnSpc>
                <a:spcPct val="136000"/>
              </a:lnSpc>
              <a:buFont typeface="Arial" panose="020B0604020202020204" pitchFamily="34" charset="0"/>
              <a:buChar char="•"/>
              <a:defRPr/>
            </a:pPr>
            <a:endParaRPr lang="en-GB" altLang="en-US" sz="14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400" dirty="0">
              <a:solidFill>
                <a:srgbClr val="000000"/>
              </a:solidFill>
              <a:latin typeface="Poppins Light" charset="0"/>
            </a:endParaRPr>
          </a:p>
          <a:p>
            <a:pPr eaLnBrk="1">
              <a:lnSpc>
                <a:spcPct val="136000"/>
              </a:lnSpc>
              <a:defRPr/>
            </a:pPr>
            <a:endParaRPr lang="en-GB" altLang="en-US" sz="12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2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200" dirty="0">
              <a:solidFill>
                <a:srgbClr val="000000"/>
              </a:solidFill>
              <a:latin typeface="Poppins Light" charset="0"/>
            </a:endParaRPr>
          </a:p>
        </p:txBody>
      </p:sp>
      <p:sp>
        <p:nvSpPr>
          <p:cNvPr id="5" name="Text Box 4"/>
          <p:cNvSpPr txBox="1">
            <a:spLocks noChangeArrowheads="1"/>
          </p:cNvSpPr>
          <p:nvPr/>
        </p:nvSpPr>
        <p:spPr bwMode="auto">
          <a:xfrm>
            <a:off x="217860" y="6381328"/>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pic>
        <p:nvPicPr>
          <p:cNvPr id="6" name="Picture 9" descr="volontario.gif"/>
          <p:cNvPicPr>
            <a:picLocks noChangeAspect="1"/>
          </p:cNvPicPr>
          <p:nvPr/>
        </p:nvPicPr>
        <p:blipFill>
          <a:blip r:embed="rId2" cstate="print"/>
          <a:srcRect/>
          <a:stretch>
            <a:fillRect/>
          </a:stretch>
        </p:blipFill>
        <p:spPr bwMode="auto">
          <a:xfrm rot="21400494">
            <a:off x="4756983" y="4112542"/>
            <a:ext cx="784821" cy="1435398"/>
          </a:xfrm>
          <a:prstGeom prst="rect">
            <a:avLst/>
          </a:prstGeom>
          <a:noFill/>
          <a:ln w="9525">
            <a:noFill/>
            <a:miter lim="800000"/>
            <a:headEnd/>
            <a:tailEnd/>
          </a:ln>
        </p:spPr>
      </p:pic>
      <p:sp>
        <p:nvSpPr>
          <p:cNvPr id="7" name="TextBox 6"/>
          <p:cNvSpPr txBox="1"/>
          <p:nvPr/>
        </p:nvSpPr>
        <p:spPr>
          <a:xfrm>
            <a:off x="4932040" y="2132856"/>
            <a:ext cx="3168352" cy="369332"/>
          </a:xfrm>
          <a:prstGeom prst="rect">
            <a:avLst/>
          </a:prstGeom>
          <a:noFill/>
        </p:spPr>
        <p:txBody>
          <a:bodyPr wrap="square" rtlCol="0">
            <a:spAutoFit/>
          </a:bodyPr>
          <a:lstStyle/>
          <a:p>
            <a:endParaRPr lang="en-GB" dirty="0"/>
          </a:p>
        </p:txBody>
      </p:sp>
      <p:pic>
        <p:nvPicPr>
          <p:cNvPr id="8" name="Picture 5" descr="Highrise Building">
            <a:hlinkClick r:id="rId3" action="ppaction://hlinkfile"/>
          </p:cNvPr>
          <p:cNvPicPr>
            <a:picLocks noChangeAspect="1" noChangeArrowheads="1" noCrop="1"/>
          </p:cNvPicPr>
          <p:nvPr/>
        </p:nvPicPr>
        <p:blipFill>
          <a:blip r:embed="rId4" cstate="print"/>
          <a:srcRect/>
          <a:stretch>
            <a:fillRect/>
          </a:stretch>
        </p:blipFill>
        <p:spPr bwMode="auto">
          <a:xfrm>
            <a:off x="5004048" y="850106"/>
            <a:ext cx="3862214" cy="5382784"/>
          </a:xfrm>
          <a:prstGeom prst="rect">
            <a:avLst/>
          </a:prstGeom>
          <a:noFill/>
          <a:ln w="9525">
            <a:noFill/>
            <a:miter lim="800000"/>
            <a:headEnd/>
            <a:tailEnd/>
          </a:ln>
        </p:spPr>
      </p:pic>
      <p:sp>
        <p:nvSpPr>
          <p:cNvPr id="9" name="Title 1"/>
          <p:cNvSpPr txBox="1">
            <a:spLocks/>
          </p:cNvSpPr>
          <p:nvPr/>
        </p:nvSpPr>
        <p:spPr>
          <a:xfrm>
            <a:off x="611559" y="1484785"/>
            <a:ext cx="3096345" cy="832738"/>
          </a:xfrm>
          <a:prstGeom prst="rect">
            <a:avLst/>
          </a:prstGeom>
        </p:spPr>
        <p:txBody>
          <a:bodyPr rtlCol="0">
            <a:normAutofit fontScale="75000" lnSpcReduction="200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fontAlgn="auto">
              <a:spcAft>
                <a:spcPts val="0"/>
              </a:spcAft>
              <a:defRPr/>
            </a:pPr>
            <a:br>
              <a:rPr lang="en-GB" sz="1900" dirty="0">
                <a:latin typeface="Poppins Light"/>
              </a:rPr>
            </a:br>
            <a:r>
              <a:rPr lang="en-GB" sz="1400" dirty="0">
                <a:latin typeface="Poppins Light"/>
                <a:hlinkClick r:id="rId3" action="ppaction://hlinkfile"/>
              </a:rPr>
              <a:t>Mandatory Training</a:t>
            </a:r>
            <a:br>
              <a:rPr lang="en-GB" dirty="0"/>
            </a:br>
            <a:endParaRPr lang="en-GB" dirty="0"/>
          </a:p>
        </p:txBody>
      </p:sp>
      <p:sp>
        <p:nvSpPr>
          <p:cNvPr id="10" name="Rectangle 9"/>
          <p:cNvSpPr/>
          <p:nvPr/>
        </p:nvSpPr>
        <p:spPr>
          <a:xfrm>
            <a:off x="638159" y="2132857"/>
            <a:ext cx="2348720" cy="369332"/>
          </a:xfrm>
          <a:prstGeom prst="rect">
            <a:avLst/>
          </a:prstGeom>
        </p:spPr>
        <p:txBody>
          <a:bodyPr wrap="none">
            <a:spAutoFit/>
          </a:bodyPr>
          <a:lstStyle/>
          <a:p>
            <a:pPr>
              <a:spcBef>
                <a:spcPct val="20000"/>
              </a:spcBef>
            </a:pPr>
            <a:r>
              <a:rPr lang="en-US" sz="1400" dirty="0">
                <a:latin typeface="Poppins Light"/>
              </a:rPr>
              <a:t>Why do we do this training</a:t>
            </a:r>
            <a:r>
              <a:rPr lang="en-US" b="1" dirty="0">
                <a:latin typeface="Calibri" pitchFamily="34" charset="0"/>
              </a:rPr>
              <a:t>:</a:t>
            </a:r>
            <a:endParaRPr lang="en-GB" b="1" dirty="0">
              <a:latin typeface="Calibri" pitchFamily="34" charset="0"/>
            </a:endParaRPr>
          </a:p>
        </p:txBody>
      </p:sp>
      <p:sp>
        <p:nvSpPr>
          <p:cNvPr id="11" name="Rectangle 3"/>
          <p:cNvSpPr txBox="1">
            <a:spLocks noChangeArrowheads="1"/>
          </p:cNvSpPr>
          <p:nvPr/>
        </p:nvSpPr>
        <p:spPr>
          <a:xfrm>
            <a:off x="217860" y="2532247"/>
            <a:ext cx="7772400" cy="3041650"/>
          </a:xfrm>
          <a:prstGeom prst="rect">
            <a:avLst/>
          </a:prstGeom>
        </p:spPr>
        <p:txBody>
          <a:bodyPr rtlCol="0">
            <a:normAutofit/>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indent="-256032" fontAlgn="auto">
              <a:lnSpc>
                <a:spcPct val="90000"/>
              </a:lnSpc>
              <a:spcAft>
                <a:spcPts val="0"/>
              </a:spcAft>
              <a:buFont typeface="Monotype Sorts" pitchFamily="2" charset="2"/>
              <a:buChar char="4"/>
              <a:defRPr/>
            </a:pPr>
            <a:r>
              <a:rPr lang="en-US" sz="1400" dirty="0">
                <a:latin typeface="Poppins Light"/>
              </a:rPr>
              <a:t>The Trust have a Duty of Care to ensure </a:t>
            </a:r>
            <a:r>
              <a:rPr lang="en-US" sz="1400" dirty="0">
                <a:effectLst>
                  <a:outerShdw blurRad="38100" dist="38100" dir="2700000" algn="tl">
                    <a:srgbClr val="C0C0C0"/>
                  </a:outerShdw>
                </a:effectLst>
                <a:latin typeface="Poppins Light"/>
              </a:rPr>
              <a:t>your</a:t>
            </a:r>
            <a:r>
              <a:rPr lang="en-US" sz="1400" dirty="0">
                <a:latin typeface="Poppins Light"/>
              </a:rPr>
              <a:t> safety</a:t>
            </a:r>
          </a:p>
          <a:p>
            <a:pPr marL="365760" indent="-256032" fontAlgn="auto">
              <a:lnSpc>
                <a:spcPct val="90000"/>
              </a:lnSpc>
              <a:spcAft>
                <a:spcPts val="0"/>
              </a:spcAft>
              <a:buFont typeface="Monotype Sorts" pitchFamily="2" charset="2"/>
              <a:buChar char="4"/>
              <a:defRPr/>
            </a:pPr>
            <a:r>
              <a:rPr lang="en-US" sz="1400" dirty="0">
                <a:latin typeface="Poppins Light"/>
              </a:rPr>
              <a:t>Legal requirements</a:t>
            </a:r>
          </a:p>
          <a:p>
            <a:pPr marL="365760" indent="-256032" fontAlgn="auto">
              <a:lnSpc>
                <a:spcPct val="90000"/>
              </a:lnSpc>
              <a:spcAft>
                <a:spcPts val="0"/>
              </a:spcAft>
              <a:buFont typeface="Monotype Sorts" pitchFamily="2" charset="2"/>
              <a:buChar char="4"/>
              <a:defRPr/>
            </a:pPr>
            <a:r>
              <a:rPr lang="en-US" sz="1400" dirty="0">
                <a:latin typeface="Poppins Light"/>
              </a:rPr>
              <a:t>1500 Fires per annum in Healthcare premises</a:t>
            </a:r>
          </a:p>
          <a:p>
            <a:pPr marL="365760" indent="-256032" fontAlgn="auto">
              <a:lnSpc>
                <a:spcPct val="90000"/>
              </a:lnSpc>
              <a:spcAft>
                <a:spcPts val="0"/>
              </a:spcAft>
              <a:buFont typeface="Wingdings 3"/>
              <a:buChar char=""/>
              <a:defRPr/>
            </a:pPr>
            <a:endParaRPr lang="en-GB" sz="1800" b="1" dirty="0"/>
          </a:p>
        </p:txBody>
      </p:sp>
    </p:spTree>
    <p:extLst>
      <p:ext uri="{BB962C8B-B14F-4D97-AF65-F5344CB8AC3E}">
        <p14:creationId xmlns:p14="http://schemas.microsoft.com/office/powerpoint/2010/main" val="137270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42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E:\DCIM\101MSDCF\DSC015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5517232"/>
            <a:ext cx="6048672" cy="369332"/>
          </a:xfrm>
          <a:prstGeom prst="rect">
            <a:avLst/>
          </a:prstGeom>
          <a:noFill/>
        </p:spPr>
        <p:txBody>
          <a:bodyPr wrap="square" rtlCol="0">
            <a:spAutoFit/>
          </a:bodyPr>
          <a:lstStyle/>
          <a:p>
            <a:r>
              <a:rPr lang="en-GB" dirty="0">
                <a:solidFill>
                  <a:schemeClr val="bg1"/>
                </a:solidFill>
              </a:rPr>
              <a:t>Garage Doors caused by cooking</a:t>
            </a:r>
          </a:p>
        </p:txBody>
      </p:sp>
      <p:sp>
        <p:nvSpPr>
          <p:cNvPr id="5"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736761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0"/>
            <a:ext cx="4164013" cy="1524318"/>
          </a:xfrm>
        </p:spPr>
        <p:txBody>
          <a:bodyPr/>
          <a:lstStyle/>
          <a:p>
            <a:endParaRPr lang="en-GB" dirty="0"/>
          </a:p>
        </p:txBody>
      </p:sp>
      <p:pic>
        <p:nvPicPr>
          <p:cNvPr id="5" name="Picture 4" descr="DSC00735"/>
          <p:cNvPicPr>
            <a:picLocks noChangeAspect="1" noChangeArrowheads="1"/>
          </p:cNvPicPr>
          <p:nvPr/>
        </p:nvPicPr>
        <p:blipFill>
          <a:blip r:embed="rId3" cstate="print"/>
          <a:srcRect/>
          <a:stretch>
            <a:fillRect/>
          </a:stretch>
        </p:blipFill>
        <p:spPr bwMode="auto">
          <a:xfrm>
            <a:off x="4572000" y="3467100"/>
            <a:ext cx="4643438" cy="3390900"/>
          </a:xfrm>
          <a:prstGeom prst="rect">
            <a:avLst/>
          </a:prstGeom>
          <a:noFill/>
          <a:ln w="9525">
            <a:noFill/>
            <a:miter lim="800000"/>
            <a:headEnd/>
            <a:tailEnd/>
          </a:ln>
        </p:spPr>
      </p:pic>
      <p:sp>
        <p:nvSpPr>
          <p:cNvPr id="6" name="Text Box 5"/>
          <p:cNvSpPr txBox="1">
            <a:spLocks noChangeArrowheads="1"/>
          </p:cNvSpPr>
          <p:nvPr/>
        </p:nvSpPr>
        <p:spPr bwMode="auto">
          <a:xfrm>
            <a:off x="6207125" y="3535363"/>
            <a:ext cx="2989263" cy="338137"/>
          </a:xfrm>
          <a:prstGeom prst="rect">
            <a:avLst/>
          </a:prstGeom>
          <a:noFill/>
          <a:ln w="9525">
            <a:noFill/>
            <a:miter lim="800000"/>
            <a:headEnd/>
            <a:tailEnd/>
          </a:ln>
        </p:spPr>
        <p:txBody>
          <a:bodyPr>
            <a:spAutoFit/>
          </a:bodyPr>
          <a:lstStyle/>
          <a:p>
            <a:pPr>
              <a:spcBef>
                <a:spcPct val="50000"/>
              </a:spcBef>
            </a:pPr>
            <a:r>
              <a:rPr lang="en-GB" sz="1600" b="1">
                <a:latin typeface="Calibri" pitchFamily="34" charset="0"/>
              </a:rPr>
              <a:t>Soup Microwaved for 15 minutes</a:t>
            </a:r>
          </a:p>
        </p:txBody>
      </p:sp>
      <p:pic>
        <p:nvPicPr>
          <p:cNvPr id="7" name="Picture 6" descr="Heater 040.jpg"/>
          <p:cNvPicPr>
            <a:picLocks noChangeAspect="1"/>
          </p:cNvPicPr>
          <p:nvPr/>
        </p:nvPicPr>
        <p:blipFill>
          <a:blip r:embed="rId4" cstate="print"/>
          <a:srcRect/>
          <a:stretch>
            <a:fillRect/>
          </a:stretch>
        </p:blipFill>
        <p:spPr bwMode="auto">
          <a:xfrm>
            <a:off x="251520" y="3482975"/>
            <a:ext cx="4369693" cy="3375025"/>
          </a:xfrm>
          <a:prstGeom prst="rect">
            <a:avLst/>
          </a:prstGeom>
          <a:noFill/>
          <a:ln w="9525">
            <a:noFill/>
            <a:miter lim="800000"/>
            <a:headEnd/>
            <a:tailEnd/>
          </a:ln>
        </p:spPr>
      </p:pic>
      <p:sp>
        <p:nvSpPr>
          <p:cNvPr id="8"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53975"/>
            <a:ext cx="4369693" cy="3429000"/>
          </a:xfrm>
          <a:prstGeom prst="rect">
            <a:avLst/>
          </a:prstGeom>
        </p:spPr>
      </p:pic>
      <p:sp>
        <p:nvSpPr>
          <p:cNvPr id="2" name="TextBox 1">
            <a:extLst>
              <a:ext uri="{FF2B5EF4-FFF2-40B4-BE49-F238E27FC236}">
                <a16:creationId xmlns:a16="http://schemas.microsoft.com/office/drawing/2014/main" id="{74CC005D-3184-BED3-709F-D16CA5102680}"/>
              </a:ext>
            </a:extLst>
          </p:cNvPr>
          <p:cNvSpPr txBox="1"/>
          <p:nvPr/>
        </p:nvSpPr>
        <p:spPr>
          <a:xfrm>
            <a:off x="5148064" y="404664"/>
            <a:ext cx="3672408" cy="3139321"/>
          </a:xfrm>
          <a:prstGeom prst="rect">
            <a:avLst/>
          </a:prstGeom>
          <a:noFill/>
        </p:spPr>
        <p:txBody>
          <a:bodyPr wrap="square" rtlCol="0">
            <a:spAutoFit/>
          </a:bodyPr>
          <a:lstStyle/>
          <a:p>
            <a:pPr>
              <a:spcBef>
                <a:spcPct val="0"/>
              </a:spcBef>
            </a:pPr>
            <a:r>
              <a:rPr lang="en-GB" dirty="0"/>
              <a:t>3 photos, fire in residences on site, occupant put a pizza in the oven still on the polystyrene base packaging and then left the building to go to the shops!</a:t>
            </a:r>
          </a:p>
          <a:p>
            <a:pPr>
              <a:spcBef>
                <a:spcPct val="0"/>
              </a:spcBef>
            </a:pPr>
            <a:r>
              <a:rPr lang="en-GB" dirty="0"/>
              <a:t>The socket is the result of a cheap charging device exploding</a:t>
            </a:r>
          </a:p>
          <a:p>
            <a:pPr>
              <a:spcBef>
                <a:spcPct val="0"/>
              </a:spcBef>
            </a:pPr>
            <a:r>
              <a:rPr lang="en-GB" dirty="0"/>
              <a:t>Failure to follow instructions on the tin to heat soup!!! Each time the user left the area with the appliance switched 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4000"/>
                            </p:stCondLst>
                            <p:childTnLst>
                              <p:par>
                                <p:cTn id="9" presetID="53" presetClass="entr" presetSubtype="16" fill="hold" nodeType="afterEffect">
                                  <p:stCondLst>
                                    <p:cond delay="200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par>
                                <p:cTn id="14" presetID="53" presetClass="entr" presetSubtype="16" fill="hold" grpId="0" nodeType="withEffect">
                                  <p:stCondLst>
                                    <p:cond delay="200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StephanHaig\Desktop\IMG_06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405"/>
            <a:ext cx="9036496" cy="45687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A41D7B-2E3A-D875-55D1-22A6A237E24D}"/>
              </a:ext>
            </a:extLst>
          </p:cNvPr>
          <p:cNvSpPr txBox="1"/>
          <p:nvPr/>
        </p:nvSpPr>
        <p:spPr>
          <a:xfrm>
            <a:off x="251520" y="4941168"/>
            <a:ext cx="5328592" cy="646331"/>
          </a:xfrm>
          <a:prstGeom prst="rect">
            <a:avLst/>
          </a:prstGeom>
          <a:noFill/>
        </p:spPr>
        <p:txBody>
          <a:bodyPr wrap="square" rtlCol="0">
            <a:spAutoFit/>
          </a:bodyPr>
          <a:lstStyle/>
          <a:p>
            <a:r>
              <a:rPr lang="en-GB" dirty="0"/>
              <a:t>Burnt toast – toaster left on its own jammed and kept on toasting</a:t>
            </a:r>
          </a:p>
        </p:txBody>
      </p:sp>
    </p:spTree>
    <p:extLst>
      <p:ext uri="{BB962C8B-B14F-4D97-AF65-F5344CB8AC3E}">
        <p14:creationId xmlns:p14="http://schemas.microsoft.com/office/powerpoint/2010/main" val="958345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Cheese on Toast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57192"/>
          </a:xfrm>
          <a:prstGeom prst="rect">
            <a:avLst/>
          </a:prstGeom>
        </p:spPr>
      </p:pic>
      <p:sp>
        <p:nvSpPr>
          <p:cNvPr id="4"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
        <p:nvSpPr>
          <p:cNvPr id="5" name="TextBox 4">
            <a:extLst>
              <a:ext uri="{FF2B5EF4-FFF2-40B4-BE49-F238E27FC236}">
                <a16:creationId xmlns:a16="http://schemas.microsoft.com/office/drawing/2014/main" id="{649A388A-2BE0-B355-3002-9B69D160E116}"/>
              </a:ext>
            </a:extLst>
          </p:cNvPr>
          <p:cNvSpPr txBox="1"/>
          <p:nvPr/>
        </p:nvSpPr>
        <p:spPr>
          <a:xfrm>
            <a:off x="539552" y="5445224"/>
            <a:ext cx="5472608" cy="646331"/>
          </a:xfrm>
          <a:prstGeom prst="rect">
            <a:avLst/>
          </a:prstGeom>
          <a:noFill/>
        </p:spPr>
        <p:txBody>
          <a:bodyPr wrap="square" rtlCol="0">
            <a:spAutoFit/>
          </a:bodyPr>
          <a:lstStyle/>
          <a:p>
            <a:r>
              <a:rPr lang="en-GB" dirty="0"/>
              <a:t>Faulty toaster – melted – user left the area ---AGAIN.</a:t>
            </a:r>
          </a:p>
        </p:txBody>
      </p:sp>
    </p:spTree>
    <p:extLst>
      <p:ext uri="{BB962C8B-B14F-4D97-AF65-F5344CB8AC3E}">
        <p14:creationId xmlns:p14="http://schemas.microsoft.com/office/powerpoint/2010/main" val="173274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Arson</a:t>
            </a:r>
          </a:p>
        </p:txBody>
      </p:sp>
      <p:sp>
        <p:nvSpPr>
          <p:cNvPr id="4" name="Content Placeholder 1"/>
          <p:cNvSpPr txBox="1">
            <a:spLocks/>
          </p:cNvSpPr>
          <p:nvPr/>
        </p:nvSpPr>
        <p:spPr>
          <a:xfrm>
            <a:off x="457200" y="1481138"/>
            <a:ext cx="8229600" cy="4525962"/>
          </a:xfrm>
          <a:prstGeom prst="rect">
            <a:avLst/>
          </a:prstGeom>
        </p:spPr>
        <p:txBody>
          <a:bodyPr/>
          <a:lstStyle/>
          <a:p>
            <a:pPr fontAlgn="auto">
              <a:spcBef>
                <a:spcPct val="50000"/>
              </a:spcBef>
              <a:spcAft>
                <a:spcPts val="0"/>
              </a:spcAft>
              <a:defRPr/>
            </a:pPr>
            <a:r>
              <a:rPr lang="en-GB" sz="1400" b="1" dirty="0">
                <a:latin typeface="Poppins Light"/>
                <a:cs typeface="+mn-cs"/>
              </a:rPr>
              <a:t>The Most Common Causes of Fire Are:</a:t>
            </a:r>
          </a:p>
          <a:p>
            <a:pPr fontAlgn="auto">
              <a:spcBef>
                <a:spcPct val="50000"/>
              </a:spcBef>
              <a:spcAft>
                <a:spcPts val="0"/>
              </a:spcAft>
              <a:defRPr/>
            </a:pPr>
            <a:endParaRPr lang="en-GB" sz="1400" b="1" dirty="0">
              <a:latin typeface="Poppins Light"/>
              <a:cs typeface="+mn-cs"/>
            </a:endParaRPr>
          </a:p>
          <a:p>
            <a:pPr marL="514350" indent="-514350" fontAlgn="auto">
              <a:spcBef>
                <a:spcPct val="50000"/>
              </a:spcBef>
              <a:spcAft>
                <a:spcPts val="0"/>
              </a:spcAft>
              <a:buFontTx/>
              <a:buAutoNum type="arabicPeriod"/>
              <a:defRPr/>
            </a:pPr>
            <a:r>
              <a:rPr lang="en-GB" sz="1400" b="1" dirty="0">
                <a:latin typeface="Poppins Light"/>
                <a:cs typeface="+mn-cs"/>
              </a:rPr>
              <a:t>Arson – 2% of arson fires in  UK businesses is in healthcare premises</a:t>
            </a:r>
          </a:p>
          <a:p>
            <a:pPr marL="514350" indent="-514350" fontAlgn="auto">
              <a:spcBef>
                <a:spcPct val="50000"/>
              </a:spcBef>
              <a:spcAft>
                <a:spcPts val="0"/>
              </a:spcAft>
              <a:buFontTx/>
              <a:buAutoNum type="arabicPeriod"/>
              <a:defRPr/>
            </a:pPr>
            <a:r>
              <a:rPr lang="en-GB" sz="1400" b="1" dirty="0">
                <a:latin typeface="Poppins Light"/>
                <a:cs typeface="+mn-cs"/>
              </a:rPr>
              <a:t>Faulty electrical appliances up to 14,500 per year</a:t>
            </a:r>
          </a:p>
          <a:p>
            <a:pPr marL="514350" indent="-514350" fontAlgn="auto">
              <a:spcBef>
                <a:spcPct val="50000"/>
              </a:spcBef>
              <a:spcAft>
                <a:spcPts val="0"/>
              </a:spcAft>
              <a:buFontTx/>
              <a:buAutoNum type="arabicPeriod"/>
              <a:defRPr/>
            </a:pPr>
            <a:r>
              <a:rPr lang="en-GB" sz="1400" b="1" dirty="0">
                <a:latin typeface="Poppins Light"/>
                <a:cs typeface="+mn-cs"/>
              </a:rPr>
              <a:t>Smoke caused the majority of deaths</a:t>
            </a:r>
          </a:p>
          <a:p>
            <a:pPr marL="514350" indent="-514350" fontAlgn="auto">
              <a:spcBef>
                <a:spcPct val="50000"/>
              </a:spcBef>
              <a:spcAft>
                <a:spcPts val="0"/>
              </a:spcAft>
              <a:buFontTx/>
              <a:buAutoNum type="arabicPeriod"/>
              <a:defRPr/>
            </a:pPr>
            <a:endParaRPr lang="en-GB" sz="1400" b="1" dirty="0">
              <a:latin typeface="Poppins Light"/>
              <a:cs typeface="+mn-cs"/>
            </a:endParaRPr>
          </a:p>
          <a:p>
            <a:pPr marL="514350" indent="-514350" fontAlgn="auto">
              <a:spcBef>
                <a:spcPct val="50000"/>
              </a:spcBef>
              <a:spcAft>
                <a:spcPts val="0"/>
              </a:spcAft>
              <a:buFontTx/>
              <a:buAutoNum type="arabicPeriod"/>
              <a:defRPr/>
            </a:pPr>
            <a:r>
              <a:rPr lang="en-GB" sz="1400" b="1" dirty="0">
                <a:latin typeface="Poppins Light"/>
                <a:cs typeface="+mn-cs"/>
              </a:rPr>
              <a:t>If you see someone acting suspiciously, please contact security</a:t>
            </a:r>
          </a:p>
          <a:p>
            <a:pPr marL="514350" indent="-514350" fontAlgn="auto">
              <a:spcBef>
                <a:spcPct val="50000"/>
              </a:spcBef>
              <a:spcAft>
                <a:spcPts val="0"/>
              </a:spcAft>
              <a:buFontTx/>
              <a:buAutoNum type="arabicPeriod"/>
              <a:defRPr/>
            </a:pPr>
            <a:endParaRPr lang="en-GB" sz="1400" b="1" dirty="0">
              <a:latin typeface="Poppins Light"/>
              <a:cs typeface="+mn-cs"/>
            </a:endParaRPr>
          </a:p>
          <a:p>
            <a:pPr marL="514350" indent="-514350" fontAlgn="auto">
              <a:spcBef>
                <a:spcPct val="50000"/>
              </a:spcBef>
              <a:spcAft>
                <a:spcPts val="0"/>
              </a:spcAft>
              <a:buFontTx/>
              <a:buAutoNum type="arabicPeriod"/>
              <a:defRPr/>
            </a:pPr>
            <a:endParaRPr lang="en-GB" sz="2400" b="1" dirty="0">
              <a:latin typeface="Arial" charset="0"/>
              <a:cs typeface="+mn-cs"/>
            </a:endParaRPr>
          </a:p>
          <a:p>
            <a:pPr fontAlgn="auto">
              <a:spcBef>
                <a:spcPct val="20000"/>
              </a:spcBef>
              <a:spcAft>
                <a:spcPts val="0"/>
              </a:spcAft>
              <a:defRPr/>
            </a:pPr>
            <a:endParaRPr lang="en-US" sz="2400" dirty="0">
              <a:latin typeface="Arial" charset="0"/>
              <a:cs typeface="+mn-cs"/>
            </a:endParaRPr>
          </a:p>
        </p:txBody>
      </p:sp>
      <p:sp>
        <p:nvSpPr>
          <p:cNvPr id="5"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1655743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3242072" y="1939925"/>
            <a:ext cx="5184576" cy="4594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3" pitchFamily="18" charset="2"/>
              <a:buNone/>
            </a:pPr>
            <a:r>
              <a:rPr lang="en-GB" sz="1400" dirty="0">
                <a:latin typeface="Poppins Light"/>
                <a:cs typeface="Times New Roman" pitchFamily="18" charset="0"/>
              </a:rPr>
              <a:t>When confronted with a fire or smoke, remember the correct procedures to follow:</a:t>
            </a:r>
          </a:p>
          <a:p>
            <a:r>
              <a:rPr lang="en-GB" sz="1400" dirty="0">
                <a:latin typeface="Poppins Light"/>
                <a:cs typeface="Times New Roman" pitchFamily="18" charset="0"/>
              </a:rPr>
              <a:t>Alarm others in the area by activating the nearest fire alarm and dial 6666 on the nearest safest phone.</a:t>
            </a:r>
            <a:r>
              <a:rPr lang="en-GB" sz="1400" dirty="0">
                <a:solidFill>
                  <a:srgbClr val="FFFFFF"/>
                </a:solidFill>
                <a:latin typeface="Poppins Light"/>
                <a:ea typeface="Calibri"/>
                <a:cs typeface="Arial"/>
              </a:rPr>
              <a:t> </a:t>
            </a:r>
            <a:r>
              <a:rPr lang="en-GB" sz="1400" dirty="0">
                <a:latin typeface="Poppins Light"/>
                <a:ea typeface="Calibri"/>
                <a:cs typeface="Arial"/>
              </a:rPr>
              <a:t>and inform switchboard of the location of the fire, or suspected fire</a:t>
            </a:r>
            <a:r>
              <a:rPr lang="en-GB" sz="1400" dirty="0">
                <a:latin typeface="Poppins Light"/>
                <a:cs typeface="Times New Roman" pitchFamily="18" charset="0"/>
              </a:rPr>
              <a:t> </a:t>
            </a:r>
          </a:p>
          <a:p>
            <a:r>
              <a:rPr lang="en-GB" sz="1400" dirty="0">
                <a:latin typeface="Poppins Light"/>
                <a:cs typeface="Times New Roman" pitchFamily="18" charset="0"/>
              </a:rPr>
              <a:t>Ask all visitors to evacuate the area</a:t>
            </a:r>
          </a:p>
          <a:p>
            <a:r>
              <a:rPr lang="en-GB" sz="1400" dirty="0">
                <a:latin typeface="Poppins Light"/>
                <a:cs typeface="Times New Roman" pitchFamily="18" charset="0"/>
              </a:rPr>
              <a:t>Confine the fire by ensuring fire doors are closed</a:t>
            </a:r>
          </a:p>
          <a:p>
            <a:r>
              <a:rPr lang="en-GB" sz="1400" dirty="0">
                <a:latin typeface="Poppins Light"/>
                <a:cs typeface="Times New Roman" pitchFamily="18" charset="0"/>
              </a:rPr>
              <a:t>Prepare patients for evacuation to an adjacent area</a:t>
            </a:r>
          </a:p>
          <a:p>
            <a:endParaRPr lang="en-GB" sz="1400" dirty="0">
              <a:latin typeface="Poppins Light"/>
              <a:cs typeface="Times New Roman" pitchFamily="18" charset="0"/>
            </a:endParaRPr>
          </a:p>
        </p:txBody>
      </p:sp>
      <p:pic>
        <p:nvPicPr>
          <p:cNvPr id="5" name="Picture 4" descr="Moving-picture-fire-alarm-bell-ringing-animated-gif.gif"/>
          <p:cNvPicPr>
            <a:picLocks noChangeAspect="1"/>
          </p:cNvPicPr>
          <p:nvPr/>
        </p:nvPicPr>
        <p:blipFill>
          <a:blip r:embed="rId2" cstate="print"/>
          <a:srcRect/>
          <a:stretch>
            <a:fillRect/>
          </a:stretch>
        </p:blipFill>
        <p:spPr bwMode="auto">
          <a:xfrm>
            <a:off x="107504" y="1052736"/>
            <a:ext cx="2376265" cy="3016250"/>
          </a:xfrm>
          <a:prstGeom prst="rect">
            <a:avLst/>
          </a:prstGeom>
          <a:noFill/>
          <a:ln w="9525">
            <a:noFill/>
            <a:miter lim="800000"/>
            <a:headEnd/>
            <a:tailEnd/>
          </a:ln>
        </p:spPr>
      </p:pic>
      <p:pic>
        <p:nvPicPr>
          <p:cNvPr id="6" name="ClipArt Placeholder 7" descr="Call point.jpg"/>
          <p:cNvPicPr>
            <a:picLocks noChangeAspect="1"/>
          </p:cNvPicPr>
          <p:nvPr/>
        </p:nvPicPr>
        <p:blipFill>
          <a:blip r:embed="rId3" cstate="print"/>
          <a:stretch>
            <a:fillRect/>
          </a:stretch>
        </p:blipFill>
        <p:spPr>
          <a:xfrm>
            <a:off x="539750" y="4237038"/>
            <a:ext cx="1752600" cy="1570037"/>
          </a:xfrm>
          <a:prstGeom prst="rect">
            <a:avLst/>
          </a:prstGeom>
          <a:effectLst>
            <a:outerShdw blurRad="393700" dist="635000" dir="5040000" kx="-800400" algn="bl" rotWithShape="0">
              <a:schemeClr val="bg1">
                <a:alpha val="57000"/>
              </a:schemeClr>
            </a:outerShdw>
          </a:effectLst>
        </p:spPr>
      </p:pic>
      <p:sp>
        <p:nvSpPr>
          <p:cNvPr id="7" name="TextBox 1"/>
          <p:cNvSpPr txBox="1">
            <a:spLocks noChangeArrowheads="1"/>
          </p:cNvSpPr>
          <p:nvPr/>
        </p:nvSpPr>
        <p:spPr bwMode="auto">
          <a:xfrm>
            <a:off x="434975" y="5811838"/>
            <a:ext cx="2303463" cy="369887"/>
          </a:xfrm>
          <a:prstGeom prst="rect">
            <a:avLst/>
          </a:prstGeom>
          <a:noFill/>
          <a:ln w="9525">
            <a:noFill/>
            <a:miter lim="800000"/>
            <a:headEnd/>
            <a:tailEnd/>
          </a:ln>
        </p:spPr>
        <p:txBody>
          <a:bodyPr>
            <a:spAutoFit/>
          </a:bodyPr>
          <a:lstStyle/>
          <a:p>
            <a:r>
              <a:rPr lang="en-GB" dirty="0">
                <a:latin typeface="Calibri" pitchFamily="34" charset="0"/>
              </a:rPr>
              <a:t>Fire Alarm Call Point</a:t>
            </a:r>
          </a:p>
        </p:txBody>
      </p:sp>
      <p:sp>
        <p:nvSpPr>
          <p:cNvPr id="8"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
        <p:nvSpPr>
          <p:cNvPr id="9" name="TextBox 8"/>
          <p:cNvSpPr txBox="1"/>
          <p:nvPr/>
        </p:nvSpPr>
        <p:spPr>
          <a:xfrm>
            <a:off x="1691680" y="476672"/>
            <a:ext cx="4142680" cy="369332"/>
          </a:xfrm>
          <a:prstGeom prst="rect">
            <a:avLst/>
          </a:prstGeom>
          <a:noFill/>
        </p:spPr>
        <p:txBody>
          <a:bodyPr wrap="square" rtlCol="0">
            <a:spAutoFit/>
          </a:bodyPr>
          <a:lstStyle/>
          <a:p>
            <a:r>
              <a:rPr lang="en-GB" dirty="0"/>
              <a:t>Fire Alarm</a:t>
            </a:r>
          </a:p>
        </p:txBody>
      </p:sp>
      <p:sp>
        <p:nvSpPr>
          <p:cNvPr id="10" name="TextBox 9"/>
          <p:cNvSpPr txBox="1"/>
          <p:nvPr/>
        </p:nvSpPr>
        <p:spPr>
          <a:xfrm>
            <a:off x="2009254" y="868070"/>
            <a:ext cx="3240360" cy="369332"/>
          </a:xfrm>
          <a:prstGeom prst="rect">
            <a:avLst/>
          </a:prstGeom>
          <a:noFill/>
        </p:spPr>
        <p:txBody>
          <a:bodyPr wrap="square" rtlCol="0">
            <a:spAutoFit/>
          </a:bodyPr>
          <a:lstStyle/>
          <a:p>
            <a:r>
              <a:rPr lang="en-GB" dirty="0"/>
              <a:t>If you discover a Fire</a:t>
            </a:r>
          </a:p>
        </p:txBody>
      </p:sp>
    </p:spTree>
    <p:extLst>
      <p:ext uri="{BB962C8B-B14F-4D97-AF65-F5344CB8AC3E}">
        <p14:creationId xmlns:p14="http://schemas.microsoft.com/office/powerpoint/2010/main" val="766857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35"/>
          <p:cNvSpPr>
            <a:spLocks noGrp="1"/>
          </p:cNvSpPr>
          <p:nvPr>
            <p:ph type="title"/>
          </p:nvPr>
        </p:nvSpPr>
        <p:spPr/>
        <p:txBody>
          <a:bodyPr/>
          <a:lstStyle/>
          <a:p>
            <a:endParaRPr lang="en-GB" dirty="0"/>
          </a:p>
        </p:txBody>
      </p:sp>
      <p:grpSp>
        <p:nvGrpSpPr>
          <p:cNvPr id="3" name="Canvas 1"/>
          <p:cNvGrpSpPr/>
          <p:nvPr/>
        </p:nvGrpSpPr>
        <p:grpSpPr>
          <a:xfrm>
            <a:off x="457200" y="152719"/>
            <a:ext cx="7453863" cy="8081276"/>
            <a:chOff x="0" y="-20729"/>
            <a:chExt cx="7155815" cy="10132469"/>
          </a:xfrm>
        </p:grpSpPr>
        <p:sp>
          <p:nvSpPr>
            <p:cNvPr id="4" name="Rectangle 3"/>
            <p:cNvSpPr/>
            <p:nvPr/>
          </p:nvSpPr>
          <p:spPr>
            <a:xfrm>
              <a:off x="574675" y="691515"/>
              <a:ext cx="6581140" cy="9420225"/>
            </a:xfrm>
            <a:prstGeom prst="rect">
              <a:avLst/>
            </a:prstGeom>
            <a:noFill/>
            <a:ln>
              <a:noFill/>
            </a:ln>
          </p:spPr>
        </p:sp>
        <p:sp>
          <p:nvSpPr>
            <p:cNvPr id="5" name="Rectangle 4"/>
            <p:cNvSpPr>
              <a:spLocks noChangeArrowheads="1"/>
            </p:cNvSpPr>
            <p:nvPr/>
          </p:nvSpPr>
          <p:spPr bwMode="auto">
            <a:xfrm>
              <a:off x="0" y="0"/>
              <a:ext cx="6549656" cy="9356651"/>
            </a:xfrm>
            <a:prstGeom prst="rect">
              <a:avLst/>
            </a:prstGeom>
            <a:solidFill>
              <a:srgbClr val="0000FF"/>
            </a:solidFill>
            <a:ln w="38100">
              <a:solidFill>
                <a:srgbClr val="333300"/>
              </a:solidFill>
              <a:miter lim="800000"/>
              <a:headEnd/>
              <a:tailEnd/>
            </a:ln>
          </p:spPr>
          <p:txBody>
            <a:bodyPr rot="0" vert="horz" wrap="square" lIns="91440" tIns="45720" rIns="91440" bIns="45720" anchor="ctr" anchorCtr="0" upright="1">
              <a:noAutofit/>
            </a:bodyPr>
            <a:lstStyle/>
            <a:p>
              <a:endParaRPr lang="en-GB"/>
            </a:p>
          </p:txBody>
        </p:sp>
        <p:sp>
          <p:nvSpPr>
            <p:cNvPr id="7" name="Text Box 987"/>
            <p:cNvSpPr txBox="1">
              <a:spLocks noChangeArrowheads="1"/>
            </p:cNvSpPr>
            <p:nvPr/>
          </p:nvSpPr>
          <p:spPr bwMode="auto">
            <a:xfrm>
              <a:off x="1953481" y="12006"/>
              <a:ext cx="2722858" cy="34596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750" dirty="0">
                  <a:solidFill>
                    <a:srgbClr val="FFFFFF"/>
                  </a:solidFill>
                  <a:effectLst/>
                  <a:latin typeface="Calibri"/>
                  <a:ea typeface="Calibri"/>
                  <a:cs typeface="Arial"/>
                </a:rPr>
                <a:t>   Sample Staff Fire Procedure</a:t>
              </a:r>
              <a:endParaRPr lang="en-GB" sz="1100" dirty="0">
                <a:effectLst/>
                <a:latin typeface="Calibri"/>
                <a:ea typeface="Calibri"/>
                <a:cs typeface="Times New Roman"/>
              </a:endParaRPr>
            </a:p>
          </p:txBody>
        </p:sp>
        <p:sp>
          <p:nvSpPr>
            <p:cNvPr id="8" name="Rectangle 7"/>
            <p:cNvSpPr>
              <a:spLocks noChangeArrowheads="1"/>
            </p:cNvSpPr>
            <p:nvPr/>
          </p:nvSpPr>
          <p:spPr bwMode="auto">
            <a:xfrm>
              <a:off x="207182" y="857763"/>
              <a:ext cx="5600384" cy="2166565"/>
            </a:xfrm>
            <a:prstGeom prst="rect">
              <a:avLst/>
            </a:prstGeom>
            <a:solidFill>
              <a:srgbClr val="FFFFFF"/>
            </a:solidFill>
            <a:ln w="9525">
              <a:solidFill>
                <a:srgbClr val="FFFFFF"/>
              </a:solidFill>
              <a:miter lim="800000"/>
              <a:headEnd/>
              <a:tailEnd/>
            </a:ln>
          </p:spPr>
          <p:txBody>
            <a:bodyPr rot="0" vert="horz" wrap="square" lIns="91440" tIns="45720" rIns="91440" bIns="45720" anchor="ctr" anchorCtr="0" upright="1">
              <a:noAutofit/>
            </a:bodyPr>
            <a:lstStyle/>
            <a:p>
              <a:endParaRPr lang="en-GB"/>
            </a:p>
          </p:txBody>
        </p:sp>
        <p:sp>
          <p:nvSpPr>
            <p:cNvPr id="9" name="Rectangle 8"/>
            <p:cNvSpPr>
              <a:spLocks noChangeArrowheads="1"/>
            </p:cNvSpPr>
            <p:nvPr/>
          </p:nvSpPr>
          <p:spPr bwMode="auto">
            <a:xfrm>
              <a:off x="284875" y="1189431"/>
              <a:ext cx="5445717" cy="1774139"/>
            </a:xfrm>
            <a:prstGeom prst="rect">
              <a:avLst/>
            </a:prstGeom>
            <a:solidFill>
              <a:srgbClr val="0000FF"/>
            </a:solidFill>
            <a:ln w="9525">
              <a:solidFill>
                <a:srgbClr val="FFFFFF"/>
              </a:solidFill>
              <a:miter lim="800000"/>
              <a:headEnd/>
              <a:tailEnd/>
            </a:ln>
          </p:spPr>
          <p:txBody>
            <a:bodyPr rot="0" vert="horz" wrap="square" lIns="91440" tIns="45720" rIns="91440" bIns="45720" anchor="ctr" anchorCtr="0" upright="1">
              <a:noAutofit/>
            </a:bodyPr>
            <a:lstStyle/>
            <a:p>
              <a:endParaRPr lang="en-GB"/>
            </a:p>
          </p:txBody>
        </p:sp>
        <p:sp>
          <p:nvSpPr>
            <p:cNvPr id="10" name="Text Box 990"/>
            <p:cNvSpPr txBox="1">
              <a:spLocks noChangeArrowheads="1"/>
            </p:cNvSpPr>
            <p:nvPr/>
          </p:nvSpPr>
          <p:spPr bwMode="auto">
            <a:xfrm>
              <a:off x="281997" y="878492"/>
              <a:ext cx="3586116" cy="30593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500" b="1">
                  <a:solidFill>
                    <a:srgbClr val="FF0000"/>
                  </a:solidFill>
                  <a:effectLst/>
                  <a:latin typeface="Calibri"/>
                  <a:ea typeface="Calibri"/>
                  <a:cs typeface="Arial"/>
                </a:rPr>
                <a:t>If You Discover, or Suspect a Fire</a:t>
              </a:r>
              <a:endParaRPr lang="en-GB" sz="1100">
                <a:effectLst/>
                <a:latin typeface="Calibri"/>
                <a:ea typeface="Calibri"/>
                <a:cs typeface="Times New Roman"/>
              </a:endParaRPr>
            </a:p>
          </p:txBody>
        </p:sp>
        <p:pic>
          <p:nvPicPr>
            <p:cNvPr id="11" name="Picture 10" descr="call point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339" y="1292362"/>
              <a:ext cx="454649" cy="399574"/>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2" name="Text Box 992"/>
            <p:cNvSpPr txBox="1">
              <a:spLocks noChangeArrowheads="1"/>
            </p:cNvSpPr>
            <p:nvPr/>
          </p:nvSpPr>
          <p:spPr bwMode="auto">
            <a:xfrm>
              <a:off x="904982" y="1288074"/>
              <a:ext cx="4819855" cy="398860"/>
            </a:xfrm>
            <a:prstGeom prst="rect">
              <a:avLst/>
            </a:prstGeom>
            <a:noFill/>
            <a:ln>
              <a:noFill/>
            </a:ln>
            <a:extLst>
              <a:ext uri="{909E8E84-426E-40DD-AFC4-6F175D3DCCD1}">
                <a14:hiddenFill xmlns:a14="http://schemas.microsoft.com/office/drawing/2010/main">
                  <a:solidFill>
                    <a:srgbClr val="007FFE"/>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050" b="1">
                  <a:solidFill>
                    <a:srgbClr val="FFFFFF"/>
                  </a:solidFill>
                  <a:effectLst/>
                  <a:latin typeface="Calibri"/>
                  <a:ea typeface="Calibri"/>
                  <a:cs typeface="Arial"/>
                </a:rPr>
                <a:t>Raise the alarm immediately by breaking the glass on the nearest Fire Alarm Call Point.</a:t>
              </a:r>
              <a:endParaRPr lang="en-GB" sz="1100">
                <a:effectLst/>
                <a:latin typeface="Calibri"/>
                <a:ea typeface="Calibri"/>
                <a:cs typeface="Times New Roman"/>
              </a:endParaRPr>
            </a:p>
          </p:txBody>
        </p:sp>
        <p:pic>
          <p:nvPicPr>
            <p:cNvPr id="13" name="Picture 12" descr="CC 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813" y="1882789"/>
              <a:ext cx="456807" cy="399574"/>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994"/>
            <p:cNvSpPr txBox="1">
              <a:spLocks noChangeArrowheads="1"/>
            </p:cNvSpPr>
            <p:nvPr/>
          </p:nvSpPr>
          <p:spPr bwMode="auto">
            <a:xfrm>
              <a:off x="904982" y="1877785"/>
              <a:ext cx="4819855" cy="398145"/>
            </a:xfrm>
            <a:prstGeom prst="rect">
              <a:avLst/>
            </a:prstGeom>
            <a:noFill/>
            <a:ln>
              <a:noFill/>
            </a:ln>
            <a:extLst>
              <a:ext uri="{909E8E84-426E-40DD-AFC4-6F175D3DCCD1}">
                <a14:hiddenFill xmlns:a14="http://schemas.microsoft.com/office/drawing/2010/main">
                  <a:solidFill>
                    <a:srgbClr val="007FFE"/>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050" b="1" dirty="0">
                  <a:solidFill>
                    <a:srgbClr val="FFFFFF"/>
                  </a:solidFill>
                  <a:effectLst/>
                  <a:latin typeface="Calibri"/>
                  <a:ea typeface="Calibri"/>
                  <a:cs typeface="Arial"/>
                </a:rPr>
                <a:t>Dial </a:t>
              </a:r>
              <a:r>
                <a:rPr lang="en-GB" sz="1050" b="1" u="sng" dirty="0">
                  <a:solidFill>
                    <a:srgbClr val="FFFFFF"/>
                  </a:solidFill>
                  <a:effectLst/>
                  <a:latin typeface="Calibri"/>
                  <a:ea typeface="Calibri"/>
                  <a:cs typeface="Arial"/>
                </a:rPr>
                <a:t>6666</a:t>
              </a:r>
              <a:r>
                <a:rPr lang="en-GB" sz="1050" b="1" dirty="0">
                  <a:solidFill>
                    <a:srgbClr val="FFFFFF"/>
                  </a:solidFill>
                  <a:effectLst/>
                  <a:latin typeface="Calibri"/>
                  <a:ea typeface="Calibri"/>
                  <a:cs typeface="Arial"/>
                </a:rPr>
                <a:t> on any internal telephone in a safe area and inform switchboard of the location of the fire, or suspected fire.</a:t>
              </a:r>
              <a:endParaRPr lang="en-GB" sz="1100" dirty="0">
                <a:effectLst/>
                <a:latin typeface="Calibri"/>
                <a:ea typeface="Calibri"/>
                <a:cs typeface="Times New Roman"/>
              </a:endParaRPr>
            </a:p>
          </p:txBody>
        </p:sp>
        <p:pic>
          <p:nvPicPr>
            <p:cNvPr id="15" name="Picture 14" descr="C fire e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267" y="2468212"/>
              <a:ext cx="459685" cy="392426"/>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16" name="Text Box 996"/>
            <p:cNvSpPr txBox="1">
              <a:spLocks noChangeArrowheads="1"/>
            </p:cNvSpPr>
            <p:nvPr/>
          </p:nvSpPr>
          <p:spPr bwMode="auto">
            <a:xfrm>
              <a:off x="921527" y="2433902"/>
              <a:ext cx="4819855" cy="398145"/>
            </a:xfrm>
            <a:prstGeom prst="rect">
              <a:avLst/>
            </a:prstGeom>
            <a:noFill/>
            <a:ln>
              <a:noFill/>
            </a:ln>
            <a:extLst>
              <a:ext uri="{909E8E84-426E-40DD-AFC4-6F175D3DCCD1}">
                <a14:hiddenFill xmlns:a14="http://schemas.microsoft.com/office/drawing/2010/main">
                  <a:solidFill>
                    <a:srgbClr val="007FFE"/>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050" b="1" dirty="0">
                  <a:solidFill>
                    <a:srgbClr val="FFFFFF"/>
                  </a:solidFill>
                  <a:effectLst/>
                  <a:latin typeface="Calibri"/>
                  <a:ea typeface="Calibri"/>
                  <a:cs typeface="Arial"/>
                </a:rPr>
                <a:t>Attempt to put out the fire, but only if you have been trained in the safe use and selection of fire extinguishers.</a:t>
              </a:r>
              <a:endParaRPr lang="en-GB" sz="1100" dirty="0">
                <a:effectLst/>
                <a:latin typeface="Calibri"/>
                <a:ea typeface="Calibri"/>
                <a:cs typeface="Times New Roman"/>
              </a:endParaRPr>
            </a:p>
          </p:txBody>
        </p:sp>
        <p:sp>
          <p:nvSpPr>
            <p:cNvPr id="17" name="Rectangle 16"/>
            <p:cNvSpPr>
              <a:spLocks noChangeArrowheads="1"/>
            </p:cNvSpPr>
            <p:nvPr/>
          </p:nvSpPr>
          <p:spPr bwMode="auto">
            <a:xfrm>
              <a:off x="207182" y="3115823"/>
              <a:ext cx="5600384" cy="2224464"/>
            </a:xfrm>
            <a:prstGeom prst="rect">
              <a:avLst/>
            </a:prstGeom>
            <a:solidFill>
              <a:srgbClr val="FFFFFF"/>
            </a:solidFill>
            <a:ln w="9525">
              <a:solidFill>
                <a:srgbClr val="FFFFFF"/>
              </a:solidFill>
              <a:miter lim="800000"/>
              <a:headEnd/>
              <a:tailEnd/>
            </a:ln>
          </p:spPr>
          <p:txBody>
            <a:bodyPr rot="0" vert="horz" wrap="square" lIns="91440" tIns="45720" rIns="91440" bIns="45720" anchor="ctr" anchorCtr="0" upright="1">
              <a:noAutofit/>
            </a:bodyPr>
            <a:lstStyle/>
            <a:p>
              <a:endParaRPr lang="en-GB"/>
            </a:p>
          </p:txBody>
        </p:sp>
        <p:sp>
          <p:nvSpPr>
            <p:cNvPr id="18" name="Rectangle 17"/>
            <p:cNvSpPr>
              <a:spLocks noChangeArrowheads="1"/>
            </p:cNvSpPr>
            <p:nvPr/>
          </p:nvSpPr>
          <p:spPr bwMode="auto">
            <a:xfrm>
              <a:off x="284875" y="3447491"/>
              <a:ext cx="5445717" cy="1814883"/>
            </a:xfrm>
            <a:prstGeom prst="rect">
              <a:avLst/>
            </a:prstGeom>
            <a:solidFill>
              <a:srgbClr val="0000FF"/>
            </a:solidFill>
            <a:ln w="9525">
              <a:solidFill>
                <a:srgbClr val="FFFFFF"/>
              </a:solidFill>
              <a:miter lim="800000"/>
              <a:headEnd/>
              <a:tailEnd/>
            </a:ln>
          </p:spPr>
          <p:txBody>
            <a:bodyPr rot="0" vert="horz" wrap="square" lIns="91440" tIns="45720" rIns="91440" bIns="45720" anchor="ctr" anchorCtr="0" upright="1">
              <a:noAutofit/>
            </a:bodyPr>
            <a:lstStyle/>
            <a:p>
              <a:endParaRPr lang="en-GB"/>
            </a:p>
          </p:txBody>
        </p:sp>
        <p:sp>
          <p:nvSpPr>
            <p:cNvPr id="19" name="Text Box 999"/>
            <p:cNvSpPr txBox="1">
              <a:spLocks noChangeArrowheads="1"/>
            </p:cNvSpPr>
            <p:nvPr/>
          </p:nvSpPr>
          <p:spPr bwMode="auto">
            <a:xfrm>
              <a:off x="281997" y="3136552"/>
              <a:ext cx="4665188" cy="30522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500" b="1">
                  <a:solidFill>
                    <a:srgbClr val="FF0000"/>
                  </a:solidFill>
                  <a:effectLst/>
                  <a:latin typeface="Calibri"/>
                  <a:ea typeface="Calibri"/>
                  <a:cs typeface="Arial"/>
                </a:rPr>
                <a:t>Action on Hearing a Continuous Fire Alarm</a:t>
              </a:r>
              <a:endParaRPr lang="en-GB" sz="1100">
                <a:effectLst/>
                <a:latin typeface="Calibri"/>
                <a:ea typeface="Calibri"/>
                <a:cs typeface="Times New Roman"/>
              </a:endParaRPr>
            </a:p>
          </p:txBody>
        </p:sp>
        <p:sp>
          <p:nvSpPr>
            <p:cNvPr id="20" name="Text Box 1000"/>
            <p:cNvSpPr txBox="1">
              <a:spLocks noChangeArrowheads="1"/>
            </p:cNvSpPr>
            <p:nvPr/>
          </p:nvSpPr>
          <p:spPr bwMode="auto">
            <a:xfrm>
              <a:off x="804988" y="3529693"/>
              <a:ext cx="4654397" cy="398145"/>
            </a:xfrm>
            <a:prstGeom prst="rect">
              <a:avLst/>
            </a:prstGeom>
            <a:noFill/>
            <a:ln>
              <a:noFill/>
            </a:ln>
            <a:extLst>
              <a:ext uri="{909E8E84-426E-40DD-AFC4-6F175D3DCCD1}">
                <a14:hiddenFill xmlns:a14="http://schemas.microsoft.com/office/drawing/2010/main">
                  <a:solidFill>
                    <a:srgbClr val="007FFE"/>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050" b="1">
                  <a:solidFill>
                    <a:srgbClr val="FFFFFF"/>
                  </a:solidFill>
                  <a:effectLst/>
                  <a:latin typeface="Calibri"/>
                  <a:ea typeface="Calibri"/>
                  <a:cs typeface="Arial"/>
                </a:rPr>
                <a:t>Upon hearing a continuous fire alarm all staff will search the area for signs of fire.</a:t>
              </a:r>
              <a:endParaRPr lang="en-GB" sz="1100">
                <a:effectLst/>
                <a:latin typeface="Calibri"/>
                <a:ea typeface="Calibri"/>
                <a:cs typeface="Times New Roman"/>
              </a:endParaRPr>
            </a:p>
          </p:txBody>
        </p:sp>
        <p:pic>
          <p:nvPicPr>
            <p:cNvPr id="21" name="Picture 20" descr="CC 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267" y="3832594"/>
              <a:ext cx="456807" cy="473914"/>
            </a:xfrm>
            <a:prstGeom prst="rect">
              <a:avLst/>
            </a:prstGeom>
            <a:noFill/>
            <a:ln w="2857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2" name="Text Box 1002"/>
            <p:cNvSpPr txBox="1">
              <a:spLocks noChangeArrowheads="1"/>
            </p:cNvSpPr>
            <p:nvPr/>
          </p:nvSpPr>
          <p:spPr bwMode="auto">
            <a:xfrm>
              <a:off x="821533" y="4010755"/>
              <a:ext cx="4820574" cy="557546"/>
            </a:xfrm>
            <a:prstGeom prst="rect">
              <a:avLst/>
            </a:prstGeom>
            <a:noFill/>
            <a:ln>
              <a:noFill/>
            </a:ln>
            <a:extLst>
              <a:ext uri="{909E8E84-426E-40DD-AFC4-6F175D3DCCD1}">
                <a14:hiddenFill xmlns:a14="http://schemas.microsoft.com/office/drawing/2010/main">
                  <a:solidFill>
                    <a:srgbClr val="007FFE"/>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050" b="1" dirty="0">
                  <a:solidFill>
                    <a:srgbClr val="FFFFFF"/>
                  </a:solidFill>
                  <a:effectLst/>
                  <a:latin typeface="Calibri"/>
                  <a:ea typeface="Calibri"/>
                  <a:cs typeface="Arial"/>
                </a:rPr>
                <a:t>If a fire is discovered, call 6666 on any internal telephone in a safe area and inform switchboard of the location of the fire and request the fire and rescue service.</a:t>
              </a:r>
              <a:endParaRPr lang="en-GB" sz="1100" dirty="0">
                <a:effectLst/>
                <a:latin typeface="Calibri"/>
                <a:ea typeface="Calibri"/>
                <a:cs typeface="Times New Roman"/>
              </a:endParaRPr>
            </a:p>
          </p:txBody>
        </p:sp>
        <p:sp>
          <p:nvSpPr>
            <p:cNvPr id="23" name="Text Box 1003"/>
            <p:cNvSpPr txBox="1">
              <a:spLocks noChangeArrowheads="1"/>
            </p:cNvSpPr>
            <p:nvPr/>
          </p:nvSpPr>
          <p:spPr bwMode="auto">
            <a:xfrm>
              <a:off x="804988" y="4497535"/>
              <a:ext cx="4836401" cy="238745"/>
            </a:xfrm>
            <a:prstGeom prst="rect">
              <a:avLst/>
            </a:prstGeom>
            <a:noFill/>
            <a:ln>
              <a:noFill/>
            </a:ln>
            <a:extLst>
              <a:ext uri="{909E8E84-426E-40DD-AFC4-6F175D3DCCD1}">
                <a14:hiddenFill xmlns:a14="http://schemas.microsoft.com/office/drawing/2010/main">
                  <a:solidFill>
                    <a:srgbClr val="007FFE"/>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050" b="1">
                  <a:solidFill>
                    <a:srgbClr val="FFFFFF"/>
                  </a:solidFill>
                  <a:effectLst/>
                  <a:latin typeface="Calibri"/>
                  <a:ea typeface="Calibri"/>
                  <a:cs typeface="Arial"/>
                </a:rPr>
                <a:t>Close all doors if safe to do so and evacuate the area.</a:t>
              </a:r>
              <a:endParaRPr lang="en-GB" sz="1100">
                <a:effectLst/>
                <a:latin typeface="Calibri"/>
                <a:ea typeface="Calibri"/>
                <a:cs typeface="Times New Roman"/>
              </a:endParaRPr>
            </a:p>
          </p:txBody>
        </p:sp>
        <p:sp>
          <p:nvSpPr>
            <p:cNvPr id="24" name="Text Box 1004"/>
            <p:cNvSpPr txBox="1">
              <a:spLocks noChangeArrowheads="1"/>
            </p:cNvSpPr>
            <p:nvPr/>
          </p:nvSpPr>
          <p:spPr bwMode="auto">
            <a:xfrm>
              <a:off x="821533" y="4736279"/>
              <a:ext cx="4845033" cy="398145"/>
            </a:xfrm>
            <a:prstGeom prst="rect">
              <a:avLst/>
            </a:prstGeom>
            <a:noFill/>
            <a:ln>
              <a:noFill/>
            </a:ln>
            <a:extLst>
              <a:ext uri="{909E8E84-426E-40DD-AFC4-6F175D3DCCD1}">
                <a14:hiddenFill xmlns:a14="http://schemas.microsoft.com/office/drawing/2010/main">
                  <a:solidFill>
                    <a:srgbClr val="007FFE"/>
                  </a:solidFill>
                </a14:hiddenFill>
              </a:ext>
              <a:ext uri="{91240B29-F687-4F45-9708-019B960494DF}">
                <a14:hiddenLine xmlns:a14="http://schemas.microsoft.com/office/drawing/2010/main" w="9525">
                  <a:solidFill>
                    <a:srgbClr val="FFFFFF"/>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050" b="1" dirty="0">
                  <a:solidFill>
                    <a:srgbClr val="FFFFFF"/>
                  </a:solidFill>
                  <a:effectLst/>
                  <a:latin typeface="Calibri"/>
                  <a:ea typeface="Calibri"/>
                  <a:cs typeface="Arial"/>
                </a:rPr>
                <a:t>If on completion of the search no fire is discovered call 6666 and report a false alarm.</a:t>
              </a:r>
              <a:endParaRPr lang="en-GB" sz="1100" dirty="0">
                <a:effectLst/>
                <a:latin typeface="Calibri"/>
                <a:ea typeface="Calibri"/>
                <a:cs typeface="Times New Roman"/>
              </a:endParaRPr>
            </a:p>
          </p:txBody>
        </p:sp>
        <p:sp>
          <p:nvSpPr>
            <p:cNvPr id="25" name="Rectangle 24"/>
            <p:cNvSpPr>
              <a:spLocks noChangeArrowheads="1"/>
            </p:cNvSpPr>
            <p:nvPr/>
          </p:nvSpPr>
          <p:spPr bwMode="auto">
            <a:xfrm>
              <a:off x="215800" y="5464534"/>
              <a:ext cx="5600384" cy="1956992"/>
            </a:xfrm>
            <a:prstGeom prst="rect">
              <a:avLst/>
            </a:prstGeom>
            <a:solidFill>
              <a:srgbClr val="FFFFFF"/>
            </a:solidFill>
            <a:ln w="9525">
              <a:solidFill>
                <a:srgbClr val="FFFFFF"/>
              </a:solidFill>
              <a:miter lim="800000"/>
              <a:headEnd/>
              <a:tailEnd/>
            </a:ln>
          </p:spPr>
          <p:txBody>
            <a:bodyPr rot="0" vert="horz" wrap="square" lIns="91440" tIns="45720" rIns="91440" bIns="45720" anchor="ctr" anchorCtr="0" upright="1">
              <a:noAutofit/>
            </a:bodyPr>
            <a:lstStyle/>
            <a:p>
              <a:endParaRPr lang="en-GB"/>
            </a:p>
          </p:txBody>
        </p:sp>
        <p:sp>
          <p:nvSpPr>
            <p:cNvPr id="26" name="Rectangle 25"/>
            <p:cNvSpPr>
              <a:spLocks noChangeArrowheads="1"/>
            </p:cNvSpPr>
            <p:nvPr/>
          </p:nvSpPr>
          <p:spPr bwMode="auto">
            <a:xfrm>
              <a:off x="317947" y="5763313"/>
              <a:ext cx="5445717" cy="1594417"/>
            </a:xfrm>
            <a:prstGeom prst="rect">
              <a:avLst/>
            </a:prstGeom>
            <a:solidFill>
              <a:srgbClr val="0000FF"/>
            </a:solidFill>
            <a:ln w="9525">
              <a:solidFill>
                <a:srgbClr val="FFFFFF"/>
              </a:solidFill>
              <a:miter lim="800000"/>
              <a:headEnd/>
              <a:tailEnd/>
            </a:ln>
          </p:spPr>
          <p:txBody>
            <a:bodyPr rot="0" vert="horz" wrap="square" lIns="91440" tIns="45720" rIns="91440" bIns="45720" anchor="ctr" anchorCtr="0" upright="1">
              <a:noAutofit/>
            </a:bodyPr>
            <a:lstStyle/>
            <a:p>
              <a:endParaRPr lang="en-GB"/>
            </a:p>
          </p:txBody>
        </p:sp>
        <p:sp>
          <p:nvSpPr>
            <p:cNvPr id="27" name="Text Box 1007"/>
            <p:cNvSpPr txBox="1">
              <a:spLocks noChangeArrowheads="1"/>
            </p:cNvSpPr>
            <p:nvPr/>
          </p:nvSpPr>
          <p:spPr bwMode="auto">
            <a:xfrm>
              <a:off x="248906" y="5389389"/>
              <a:ext cx="4665188" cy="30522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500" b="1" dirty="0">
                  <a:solidFill>
                    <a:srgbClr val="FF0000"/>
                  </a:solidFill>
                  <a:effectLst/>
                  <a:latin typeface="Calibri"/>
                  <a:ea typeface="Calibri"/>
                  <a:cs typeface="Arial"/>
                </a:rPr>
                <a:t>Action on Hearing an Intermittent Fire Alarm</a:t>
              </a:r>
              <a:endParaRPr lang="en-GB" sz="1100" dirty="0">
                <a:effectLst/>
                <a:latin typeface="Calibri"/>
                <a:ea typeface="Calibri"/>
                <a:cs typeface="Times New Roman"/>
              </a:endParaRPr>
            </a:p>
          </p:txBody>
        </p:sp>
        <p:sp>
          <p:nvSpPr>
            <p:cNvPr id="28" name="Text Box 1008"/>
            <p:cNvSpPr txBox="1">
              <a:spLocks noChangeArrowheads="1"/>
            </p:cNvSpPr>
            <p:nvPr/>
          </p:nvSpPr>
          <p:spPr bwMode="auto">
            <a:xfrm>
              <a:off x="315029" y="5754331"/>
              <a:ext cx="5459385" cy="1612380"/>
            </a:xfrm>
            <a:prstGeom prst="rect">
              <a:avLst/>
            </a:prstGeom>
            <a:noFill/>
            <a:ln>
              <a:noFill/>
            </a:ln>
            <a:extLst>
              <a:ext uri="{909E8E84-426E-40DD-AFC4-6F175D3DCCD1}">
                <a14:hiddenFill xmlns:a14="http://schemas.microsoft.com/office/drawing/2010/main">
                  <a:solidFill>
                    <a:srgbClr val="007FFE"/>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050" b="1" dirty="0">
                  <a:solidFill>
                    <a:srgbClr val="FFFFFF"/>
                  </a:solidFill>
                  <a:effectLst/>
                  <a:latin typeface="Calibri"/>
                  <a:ea typeface="Calibri"/>
                  <a:cs typeface="Arial"/>
                </a:rPr>
                <a:t>An intermittent alarm sounding indicates that there is a potential fire somewhere in your adjacent areas. If the red indicator light opposite the nurse station is flashing on a ward it indicates that there is a continuous fire alarm activating directly below or above you depending where you are geographically on site, level 1 or level 2, send  someone to the area to check on the situation. If it is a fire, </a:t>
              </a:r>
              <a:r>
                <a:rPr lang="en-GB" sz="1050" b="1" u="sng" dirty="0">
                  <a:solidFill>
                    <a:srgbClr val="FFFFFF"/>
                  </a:solidFill>
                  <a:effectLst/>
                  <a:latin typeface="Calibri"/>
                  <a:ea typeface="Calibri"/>
                  <a:cs typeface="Arial"/>
                </a:rPr>
                <a:t>prepare</a:t>
              </a:r>
              <a:r>
                <a:rPr lang="en-GB" sz="1050" b="1" dirty="0">
                  <a:solidFill>
                    <a:srgbClr val="FFFFFF"/>
                  </a:solidFill>
                  <a:effectLst/>
                  <a:latin typeface="Calibri"/>
                  <a:ea typeface="Calibri"/>
                  <a:cs typeface="Arial"/>
                </a:rPr>
                <a:t> for evacuation. Evacuate if your intermittent alarm turns into a continuous alarm. All areas should check fire panel for location of continuous alarm. The fire response team will attend if a fire is confirmed.</a:t>
              </a:r>
              <a:endParaRPr lang="en-GB" sz="1100" dirty="0">
                <a:effectLst/>
                <a:latin typeface="Calibri"/>
                <a:ea typeface="Calibri"/>
                <a:cs typeface="Times New Roman"/>
              </a:endParaRPr>
            </a:p>
          </p:txBody>
        </p:sp>
        <p:sp>
          <p:nvSpPr>
            <p:cNvPr id="29" name="Rectangle 28"/>
            <p:cNvSpPr>
              <a:spLocks noChangeArrowheads="1"/>
            </p:cNvSpPr>
            <p:nvPr/>
          </p:nvSpPr>
          <p:spPr bwMode="auto">
            <a:xfrm>
              <a:off x="248903" y="7522291"/>
              <a:ext cx="5602542" cy="240174"/>
            </a:xfrm>
            <a:prstGeom prst="rect">
              <a:avLst/>
            </a:prstGeom>
            <a:solidFill>
              <a:srgbClr val="FFFFFF"/>
            </a:solidFill>
            <a:ln w="9525">
              <a:solidFill>
                <a:srgbClr val="FFFFFF"/>
              </a:solidFill>
              <a:miter lim="800000"/>
              <a:headEnd/>
              <a:tailEnd/>
            </a:ln>
          </p:spPr>
          <p:txBody>
            <a:bodyPr rot="0" vert="horz" wrap="square" lIns="91440" tIns="45720" rIns="91440" bIns="45720" anchor="ctr" anchorCtr="0" upright="1">
              <a:noAutofit/>
            </a:bodyPr>
            <a:lstStyle/>
            <a:p>
              <a:endParaRPr lang="en-GB"/>
            </a:p>
          </p:txBody>
        </p:sp>
        <p:sp>
          <p:nvSpPr>
            <p:cNvPr id="30" name="Rectangle 29"/>
            <p:cNvSpPr>
              <a:spLocks noChangeArrowheads="1"/>
            </p:cNvSpPr>
            <p:nvPr/>
          </p:nvSpPr>
          <p:spPr bwMode="auto">
            <a:xfrm>
              <a:off x="224447" y="7852986"/>
              <a:ext cx="5602542" cy="240174"/>
            </a:xfrm>
            <a:prstGeom prst="rect">
              <a:avLst/>
            </a:prstGeom>
            <a:solidFill>
              <a:srgbClr val="FFFFFF"/>
            </a:solidFill>
            <a:ln w="9525">
              <a:solidFill>
                <a:srgbClr val="FFFFFF"/>
              </a:solidFill>
              <a:miter lim="800000"/>
              <a:headEnd/>
              <a:tailEnd/>
            </a:ln>
          </p:spPr>
          <p:txBody>
            <a:bodyPr rot="0" vert="horz" wrap="square" lIns="91440" tIns="45720" rIns="91440" bIns="45720" anchor="ctr" anchorCtr="0" upright="1">
              <a:noAutofit/>
            </a:bodyPr>
            <a:lstStyle/>
            <a:p>
              <a:endParaRPr lang="en-GB"/>
            </a:p>
          </p:txBody>
        </p:sp>
        <p:sp>
          <p:nvSpPr>
            <p:cNvPr id="31" name="Text Box 1011"/>
            <p:cNvSpPr txBox="1">
              <a:spLocks noChangeArrowheads="1"/>
            </p:cNvSpPr>
            <p:nvPr/>
          </p:nvSpPr>
          <p:spPr bwMode="auto">
            <a:xfrm>
              <a:off x="207182" y="7487095"/>
              <a:ext cx="4665188" cy="23874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050" b="1">
                  <a:solidFill>
                    <a:srgbClr val="FF0000"/>
                  </a:solidFill>
                  <a:effectLst/>
                  <a:latin typeface="Calibri"/>
                  <a:ea typeface="Calibri"/>
                  <a:cs typeface="Arial"/>
                </a:rPr>
                <a:t>Departments Fire Assembly Point: Bottom of the external ramp</a:t>
              </a:r>
              <a:endParaRPr lang="en-GB" sz="1100">
                <a:effectLst/>
                <a:latin typeface="Calibri"/>
                <a:ea typeface="Calibri"/>
                <a:cs typeface="Times New Roman"/>
              </a:endParaRPr>
            </a:p>
          </p:txBody>
        </p:sp>
        <p:sp>
          <p:nvSpPr>
            <p:cNvPr id="32" name="Text Box 1012"/>
            <p:cNvSpPr txBox="1">
              <a:spLocks noChangeArrowheads="1"/>
            </p:cNvSpPr>
            <p:nvPr/>
          </p:nvSpPr>
          <p:spPr bwMode="auto">
            <a:xfrm>
              <a:off x="248889" y="7852804"/>
              <a:ext cx="5014227" cy="23874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553" tIns="39776" rIns="79553" bIns="39776" anchor="t" anchorCtr="0" upright="1">
              <a:noAutofit/>
            </a:bodyPr>
            <a:lstStyle/>
            <a:p>
              <a:pPr>
                <a:lnSpc>
                  <a:spcPct val="115000"/>
                </a:lnSpc>
                <a:spcAft>
                  <a:spcPts val="1000"/>
                </a:spcAft>
              </a:pPr>
              <a:r>
                <a:rPr lang="en-GB" sz="1050" b="1">
                  <a:solidFill>
                    <a:srgbClr val="FF0000"/>
                  </a:solidFill>
                  <a:effectLst/>
                  <a:latin typeface="Calibri"/>
                  <a:ea typeface="Calibri"/>
                  <a:cs typeface="Arial"/>
                </a:rPr>
                <a:t>Departments Alternative Fire Assembly Point:  Internal area in an intermittent alert</a:t>
              </a:r>
              <a:endParaRPr lang="en-GB" sz="1100">
                <a:effectLst/>
                <a:latin typeface="Calibri"/>
                <a:ea typeface="Calibri"/>
                <a:cs typeface="Times New Roman"/>
              </a:endParaRPr>
            </a:p>
          </p:txBody>
        </p:sp>
        <p:sp>
          <p:nvSpPr>
            <p:cNvPr id="33" name="Text Box 1013"/>
            <p:cNvSpPr txBox="1">
              <a:spLocks noChangeArrowheads="1"/>
            </p:cNvSpPr>
            <p:nvPr/>
          </p:nvSpPr>
          <p:spPr bwMode="auto">
            <a:xfrm>
              <a:off x="138223" y="8419378"/>
              <a:ext cx="5976620" cy="23874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553" tIns="39776" rIns="79553" bIns="39776" anchor="t" anchorCtr="0" upright="1">
              <a:noAutofit/>
            </a:bodyPr>
            <a:lstStyle/>
            <a:p>
              <a:pPr algn="ctr">
                <a:lnSpc>
                  <a:spcPct val="115000"/>
                </a:lnSpc>
                <a:spcAft>
                  <a:spcPts val="1000"/>
                </a:spcAft>
              </a:pPr>
              <a:r>
                <a:rPr lang="en-GB" sz="1050" b="1">
                  <a:solidFill>
                    <a:srgbClr val="FFFFFF"/>
                  </a:solidFill>
                  <a:effectLst/>
                  <a:latin typeface="Calibri"/>
                  <a:ea typeface="Calibri"/>
                  <a:cs typeface="Arial"/>
                </a:rPr>
                <a:t>Fire call - 6666:  Fire call - 6666:  Fire call - 6666:  Fire call - 6666  </a:t>
              </a:r>
              <a:endParaRPr lang="en-GB" sz="1100">
                <a:effectLst/>
                <a:latin typeface="Calibri"/>
                <a:ea typeface="Calibri"/>
                <a:cs typeface="Times New Roman"/>
              </a:endParaRPr>
            </a:p>
          </p:txBody>
        </p:sp>
        <p:sp>
          <p:nvSpPr>
            <p:cNvPr id="34" name="Text Box 1014"/>
            <p:cNvSpPr txBox="1">
              <a:spLocks noChangeArrowheads="1"/>
            </p:cNvSpPr>
            <p:nvPr/>
          </p:nvSpPr>
          <p:spPr bwMode="auto">
            <a:xfrm>
              <a:off x="186435" y="-20729"/>
              <a:ext cx="3491877" cy="39886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79553" tIns="39776" rIns="79553" bIns="39776" upright="1">
              <a:noAutofit/>
            </a:bodyPr>
            <a:lstStyle/>
            <a:p>
              <a:pPr>
                <a:lnSpc>
                  <a:spcPct val="115000"/>
                </a:lnSpc>
                <a:spcAft>
                  <a:spcPts val="1000"/>
                </a:spcAft>
              </a:pPr>
              <a:r>
                <a:rPr lang="en-GB" sz="2100" dirty="0">
                  <a:solidFill>
                    <a:srgbClr val="FFFFFF"/>
                  </a:solidFill>
                  <a:effectLst/>
                  <a:latin typeface="Calibri"/>
                  <a:ea typeface="Calibri"/>
                  <a:cs typeface="Arial"/>
                </a:rPr>
                <a:t>General Hospital</a:t>
              </a:r>
              <a:endParaRPr lang="en-GB" sz="1100" dirty="0">
                <a:effectLst/>
                <a:latin typeface="Calibri"/>
                <a:ea typeface="Calibri"/>
                <a:cs typeface="Times New Roman"/>
              </a:endParaRPr>
            </a:p>
          </p:txBody>
        </p:sp>
      </p:grpSp>
    </p:spTree>
    <p:extLst>
      <p:ext uri="{BB962C8B-B14F-4D97-AF65-F5344CB8AC3E}">
        <p14:creationId xmlns:p14="http://schemas.microsoft.com/office/powerpoint/2010/main" val="35742797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1086552"/>
          </a:xfrm>
        </p:spPr>
        <p:txBody>
          <a:bodyPr/>
          <a:lstStyle/>
          <a:p>
            <a:endParaRPr lang="en-GB" dirty="0"/>
          </a:p>
        </p:txBody>
      </p:sp>
      <p:sp>
        <p:nvSpPr>
          <p:cNvPr id="4" name="TextBox 1"/>
          <p:cNvSpPr txBox="1">
            <a:spLocks noChangeArrowheads="1"/>
          </p:cNvSpPr>
          <p:nvPr/>
        </p:nvSpPr>
        <p:spPr bwMode="auto">
          <a:xfrm>
            <a:off x="467544" y="1239270"/>
            <a:ext cx="8143875" cy="2308324"/>
          </a:xfrm>
          <a:prstGeom prst="rect">
            <a:avLst/>
          </a:prstGeom>
          <a:noFill/>
          <a:ln w="9525">
            <a:noFill/>
            <a:miter lim="800000"/>
            <a:headEnd/>
            <a:tailEnd/>
          </a:ln>
        </p:spPr>
        <p:txBody>
          <a:bodyPr>
            <a:spAutoFit/>
          </a:bodyPr>
          <a:lstStyle/>
          <a:p>
            <a:r>
              <a:rPr lang="en-GB" b="1" dirty="0">
                <a:latin typeface="Calibri" pitchFamily="34" charset="0"/>
              </a:rPr>
              <a:t>Continuous Alarm </a:t>
            </a:r>
          </a:p>
          <a:p>
            <a:endParaRPr lang="en-GB" dirty="0">
              <a:latin typeface="Calibri" pitchFamily="34" charset="0"/>
            </a:endParaRPr>
          </a:p>
          <a:p>
            <a:r>
              <a:rPr lang="en-GB" dirty="0">
                <a:latin typeface="Calibri" pitchFamily="34" charset="0"/>
              </a:rPr>
              <a:t>This should not prevent the first steps of the fire procedure being put in place: </a:t>
            </a:r>
          </a:p>
          <a:p>
            <a:r>
              <a:rPr lang="en-GB" dirty="0">
                <a:latin typeface="Calibri" pitchFamily="34" charset="0"/>
              </a:rPr>
              <a:t>Inform patients and visitors of the situation</a:t>
            </a:r>
          </a:p>
          <a:p>
            <a:r>
              <a:rPr lang="en-GB" dirty="0">
                <a:latin typeface="Calibri" pitchFamily="34" charset="0"/>
              </a:rPr>
              <a:t>No new procedures being commenced </a:t>
            </a:r>
          </a:p>
          <a:p>
            <a:r>
              <a:rPr lang="en-GB" dirty="0">
                <a:latin typeface="Calibri" pitchFamily="34" charset="0"/>
              </a:rPr>
              <a:t>No new admissions being allowed </a:t>
            </a:r>
          </a:p>
          <a:p>
            <a:r>
              <a:rPr lang="en-GB" dirty="0">
                <a:latin typeface="Calibri" pitchFamily="34" charset="0"/>
              </a:rPr>
              <a:t>Preparing to start moving patients </a:t>
            </a:r>
          </a:p>
          <a:p>
            <a:r>
              <a:rPr lang="en-GB" dirty="0">
                <a:latin typeface="Calibri" pitchFamily="34" charset="0"/>
              </a:rPr>
              <a:t>Prepare to evacuate</a:t>
            </a:r>
          </a:p>
        </p:txBody>
      </p:sp>
      <p:pic>
        <p:nvPicPr>
          <p:cNvPr id="5" name="Picture 3" descr="158280_2355691_fire_detector_alarm_ha.gif"/>
          <p:cNvPicPr>
            <a:picLocks noChangeAspect="1"/>
          </p:cNvPicPr>
          <p:nvPr/>
        </p:nvPicPr>
        <p:blipFill>
          <a:blip r:embed="rId5" cstate="print"/>
          <a:srcRect/>
          <a:stretch>
            <a:fillRect/>
          </a:stretch>
        </p:blipFill>
        <p:spPr bwMode="auto">
          <a:xfrm>
            <a:off x="3671888" y="3717032"/>
            <a:ext cx="4140472" cy="3024335"/>
          </a:xfrm>
          <a:prstGeom prst="rect">
            <a:avLst/>
          </a:prstGeom>
          <a:noFill/>
          <a:ln w="9525">
            <a:noFill/>
            <a:miter lim="800000"/>
            <a:headEnd/>
            <a:tailEnd/>
          </a:ln>
        </p:spPr>
      </p:pic>
      <p:sp>
        <p:nvSpPr>
          <p:cNvPr id="7"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pic>
        <p:nvPicPr>
          <p:cNvPr id="10" name="Work 4.m4a">
            <a:hlinkClick r:id="" action="ppaction://media"/>
          </p:cNvPr>
          <p:cNvPicPr>
            <a:picLocks noRot="1" noChangeAspect="1"/>
          </p:cNvPicPr>
          <p:nvPr>
            <a:audioFile r:link="rId1"/>
          </p:nvPr>
        </p:nvPicPr>
        <p:blipFill>
          <a:blip r:embed="rId6"/>
          <a:stretch>
            <a:fillRect/>
          </a:stretch>
        </p:blipFill>
        <p:spPr>
          <a:xfrm>
            <a:off x="4419600" y="3276600"/>
            <a:ext cx="304800" cy="304800"/>
          </a:xfrm>
          <a:prstGeom prst="rect">
            <a:avLst/>
          </a:prstGeom>
        </p:spPr>
      </p:pic>
      <p:pic>
        <p:nvPicPr>
          <p:cNvPr id="6" name="Work 4.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693789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nextCondLst>
                <p:cond evt="onClick" delay="0">
                  <p:tgtEl>
                    <p:spTgt spid="1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517"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467544" y="836712"/>
            <a:ext cx="4557511" cy="1446550"/>
          </a:xfrm>
          <a:prstGeom prst="rect">
            <a:avLst/>
          </a:prstGeom>
          <a:noFill/>
          <a:ln w="9525">
            <a:noFill/>
            <a:miter lim="800000"/>
            <a:headEnd/>
            <a:tailEnd/>
          </a:ln>
        </p:spPr>
        <p:txBody>
          <a:bodyPr wrap="square">
            <a:spAutoFit/>
          </a:bodyPr>
          <a:lstStyle/>
          <a:p>
            <a:r>
              <a:rPr lang="en-GB" sz="1400" b="1" dirty="0">
                <a:latin typeface="Calibri"/>
                <a:ea typeface="Calibri"/>
                <a:cs typeface="Arial"/>
              </a:rPr>
              <a:t>All areas </a:t>
            </a:r>
            <a:r>
              <a:rPr lang="en-GB" sz="1400" b="1" dirty="0">
                <a:solidFill>
                  <a:srgbClr val="FF0000"/>
                </a:solidFill>
                <a:latin typeface="Calibri"/>
                <a:ea typeface="Calibri"/>
                <a:cs typeface="Arial"/>
              </a:rPr>
              <a:t>HEARING AN INTERMITTENT ALARM </a:t>
            </a:r>
            <a:r>
              <a:rPr lang="en-GB" sz="1400" b="1" dirty="0">
                <a:latin typeface="Calibri"/>
                <a:ea typeface="Calibri"/>
                <a:cs typeface="Arial"/>
              </a:rPr>
              <a:t>should check the nearest fire panel for location of continuous alarm. The fire response team will attend if a fire has been confirmed.</a:t>
            </a:r>
            <a:endParaRPr lang="en-GB" sz="1600" dirty="0">
              <a:latin typeface="Calibri"/>
              <a:ea typeface="Calibri"/>
              <a:cs typeface="Times New Roman"/>
            </a:endParaRPr>
          </a:p>
          <a:p>
            <a:r>
              <a:rPr lang="en-GB" sz="1400" dirty="0">
                <a:latin typeface="Poppins Light"/>
              </a:rPr>
              <a:t>The Fire Response Team will take over the situation</a:t>
            </a:r>
          </a:p>
          <a:p>
            <a:r>
              <a:rPr lang="en-GB" sz="1400" dirty="0">
                <a:latin typeface="Poppins Light"/>
              </a:rPr>
              <a:t>until the arrival of the Fire Brigade. </a:t>
            </a:r>
          </a:p>
          <a:p>
            <a:endParaRPr lang="en-GB" dirty="0">
              <a:latin typeface="Calibri" pitchFamily="34" charset="0"/>
            </a:endParaRPr>
          </a:p>
        </p:txBody>
      </p:sp>
      <p:sp>
        <p:nvSpPr>
          <p:cNvPr id="7" name="Rectangle 4"/>
          <p:cNvSpPr>
            <a:spLocks noChangeArrowheads="1"/>
          </p:cNvSpPr>
          <p:nvPr/>
        </p:nvSpPr>
        <p:spPr bwMode="auto">
          <a:xfrm>
            <a:off x="3707904" y="2204864"/>
            <a:ext cx="4572000" cy="1169551"/>
          </a:xfrm>
          <a:prstGeom prst="rect">
            <a:avLst/>
          </a:prstGeom>
          <a:noFill/>
          <a:ln w="9525">
            <a:noFill/>
            <a:miter lim="800000"/>
            <a:headEnd/>
            <a:tailEnd/>
          </a:ln>
        </p:spPr>
        <p:txBody>
          <a:bodyPr>
            <a:spAutoFit/>
          </a:bodyPr>
          <a:lstStyle/>
          <a:p>
            <a:r>
              <a:rPr lang="en-GB" sz="1400" dirty="0">
                <a:latin typeface="Poppins Light"/>
              </a:rPr>
              <a:t>•Alarms will continue to sound in the immediate area of the fire in a continuous tone</a:t>
            </a:r>
          </a:p>
          <a:p>
            <a:endParaRPr lang="en-GB" sz="1400" dirty="0">
              <a:latin typeface="Poppins Light"/>
            </a:endParaRPr>
          </a:p>
          <a:p>
            <a:pPr>
              <a:buFont typeface="Arial" pitchFamily="34" charset="0"/>
              <a:buChar char="•"/>
            </a:pPr>
            <a:r>
              <a:rPr lang="en-GB" sz="1400" dirty="0">
                <a:latin typeface="Poppins Light"/>
              </a:rPr>
              <a:t>The adjacent areas and the floors above and below the fire, will sound in an intermittent tone</a:t>
            </a:r>
          </a:p>
        </p:txBody>
      </p:sp>
      <p:sp>
        <p:nvSpPr>
          <p:cNvPr id="10"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
        <p:nvSpPr>
          <p:cNvPr id="11" name="Title 1"/>
          <p:cNvSpPr>
            <a:spLocks noGrp="1"/>
          </p:cNvSpPr>
          <p:nvPr>
            <p:ph type="title"/>
          </p:nvPr>
        </p:nvSpPr>
        <p:spPr>
          <a:xfrm>
            <a:off x="4139952" y="260648"/>
            <a:ext cx="3143597" cy="964902"/>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Fire Alarm</a:t>
            </a:r>
            <a:br>
              <a:rPr lang="en-GB" dirty="0"/>
            </a:br>
            <a:endParaRPr lang="en-GB" dirty="0"/>
          </a:p>
        </p:txBody>
      </p:sp>
    </p:spTree>
    <p:extLst>
      <p:ext uri="{BB962C8B-B14F-4D97-AF65-F5344CB8AC3E}">
        <p14:creationId xmlns:p14="http://schemas.microsoft.com/office/powerpoint/2010/main" val="2889215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31800" y="476250"/>
            <a:ext cx="5256213" cy="868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2400" dirty="0">
                <a:solidFill>
                  <a:srgbClr val="004586"/>
                </a:solidFill>
                <a:latin typeface="FatFrank Heavy"/>
                <a:hlinkClick r:id="rId2"/>
              </a:rPr>
              <a:t>Legislation – Fire Safety Order</a:t>
            </a:r>
            <a:endParaRPr lang="en-GB" altLang="en-US" sz="2400" dirty="0">
              <a:solidFill>
                <a:srgbClr val="004586"/>
              </a:solidFill>
              <a:latin typeface="FatFrank Heavy"/>
            </a:endParaRPr>
          </a:p>
          <a:p>
            <a:pPr eaLnBrk="1">
              <a:lnSpc>
                <a:spcPct val="136000"/>
              </a:lnSpc>
            </a:pPr>
            <a:r>
              <a:rPr lang="en-GB" altLang="en-US" sz="1400" dirty="0">
                <a:solidFill>
                  <a:srgbClr val="004586"/>
                </a:solidFill>
                <a:latin typeface="Poppins" charset="0"/>
              </a:rPr>
              <a:t>Click on link to watch a fire in a shop</a:t>
            </a:r>
          </a:p>
        </p:txBody>
      </p:sp>
      <p:sp>
        <p:nvSpPr>
          <p:cNvPr id="4" name="Text Box 10"/>
          <p:cNvSpPr txBox="1">
            <a:spLocks noChangeArrowheads="1"/>
          </p:cNvSpPr>
          <p:nvPr/>
        </p:nvSpPr>
        <p:spPr bwMode="auto">
          <a:xfrm>
            <a:off x="401177" y="5013176"/>
            <a:ext cx="7210425"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9pPr>
          </a:lstStyle>
          <a:p>
            <a:pPr marL="171450" indent="-171450" eaLnBrk="1">
              <a:lnSpc>
                <a:spcPct val="136000"/>
              </a:lnSpc>
              <a:buFont typeface="Arial" panose="020B0604020202020204" pitchFamily="34" charset="0"/>
              <a:buChar char="•"/>
              <a:defRPr/>
            </a:pPr>
            <a:endParaRPr lang="en-GB" altLang="en-US" sz="14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400" dirty="0">
              <a:solidFill>
                <a:srgbClr val="000000"/>
              </a:solidFill>
              <a:latin typeface="Poppins Light" charset="0"/>
            </a:endParaRPr>
          </a:p>
          <a:p>
            <a:pPr eaLnBrk="1">
              <a:lnSpc>
                <a:spcPct val="136000"/>
              </a:lnSpc>
              <a:defRPr/>
            </a:pPr>
            <a:endParaRPr lang="en-GB" altLang="en-US" sz="12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2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200" dirty="0">
              <a:solidFill>
                <a:srgbClr val="000000"/>
              </a:solidFill>
              <a:latin typeface="Poppins Light" charset="0"/>
            </a:endParaRPr>
          </a:p>
        </p:txBody>
      </p:sp>
      <p:sp>
        <p:nvSpPr>
          <p:cNvPr id="5" name="Text Box 4"/>
          <p:cNvSpPr txBox="1">
            <a:spLocks noChangeArrowheads="1"/>
          </p:cNvSpPr>
          <p:nvPr/>
        </p:nvSpPr>
        <p:spPr bwMode="auto">
          <a:xfrm>
            <a:off x="215900" y="6381328"/>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Poppins" charset="0"/>
              </a:rPr>
              <a:t>Fire Safety</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600200"/>
            <a:ext cx="820891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706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31224" cy="1371600"/>
          </a:xfrm>
        </p:spPr>
        <p:txBody>
          <a:bodyPr>
            <a:normAutofit/>
          </a:bodyPr>
          <a:lstStyle/>
          <a:p>
            <a:r>
              <a:rPr lang="en-GB" sz="2400" dirty="0"/>
              <a:t>Typical Fire Panel where's your nearest one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628800"/>
            <a:ext cx="7848872" cy="4279404"/>
          </a:xfrm>
          <a:prstGeom prst="rect">
            <a:avLst/>
          </a:prstGeom>
        </p:spPr>
      </p:pic>
    </p:spTree>
    <p:extLst>
      <p:ext uri="{BB962C8B-B14F-4D97-AF65-F5344CB8AC3E}">
        <p14:creationId xmlns:p14="http://schemas.microsoft.com/office/powerpoint/2010/main" val="548689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Intermittent Alarm</a:t>
            </a:r>
          </a:p>
        </p:txBody>
      </p:sp>
      <p:sp>
        <p:nvSpPr>
          <p:cNvPr id="4" name="TextBox 1"/>
          <p:cNvSpPr txBox="1">
            <a:spLocks noChangeArrowheads="1"/>
          </p:cNvSpPr>
          <p:nvPr/>
        </p:nvSpPr>
        <p:spPr bwMode="auto">
          <a:xfrm>
            <a:off x="500063" y="1357313"/>
            <a:ext cx="8072437" cy="3970318"/>
          </a:xfrm>
          <a:prstGeom prst="rect">
            <a:avLst/>
          </a:prstGeom>
          <a:noFill/>
          <a:ln w="9525">
            <a:noFill/>
            <a:miter lim="800000"/>
            <a:headEnd/>
            <a:tailEnd/>
          </a:ln>
        </p:spPr>
        <p:txBody>
          <a:bodyPr>
            <a:spAutoFit/>
          </a:bodyPr>
          <a:lstStyle/>
          <a:p>
            <a:endParaRPr lang="en-GB" b="1" dirty="0">
              <a:latin typeface="Calibri" pitchFamily="34" charset="0"/>
            </a:endParaRPr>
          </a:p>
          <a:p>
            <a:endParaRPr lang="en-GB" b="1" dirty="0">
              <a:latin typeface="Calibri" pitchFamily="34" charset="0"/>
            </a:endParaRPr>
          </a:p>
          <a:p>
            <a:r>
              <a:rPr lang="en-GB" b="1" dirty="0">
                <a:latin typeface="Calibri" pitchFamily="34" charset="0"/>
              </a:rPr>
              <a:t>Action by Staff Not in the Fire Area – (Intermittent Alarm) </a:t>
            </a:r>
          </a:p>
          <a:p>
            <a:endParaRPr lang="en-GB" b="1" dirty="0">
              <a:latin typeface="Calibri" pitchFamily="34" charset="0"/>
            </a:endParaRPr>
          </a:p>
          <a:p>
            <a:r>
              <a:rPr lang="en-GB" dirty="0">
                <a:latin typeface="Calibri" pitchFamily="34" charset="0"/>
              </a:rPr>
              <a:t>An intermittent sound of the alarm occurs in all adjacent compartments to the area in continuous alarm . </a:t>
            </a:r>
          </a:p>
          <a:p>
            <a:r>
              <a:rPr lang="en-GB" dirty="0">
                <a:latin typeface="Calibri" pitchFamily="34" charset="0"/>
              </a:rPr>
              <a:t> </a:t>
            </a:r>
          </a:p>
          <a:p>
            <a:r>
              <a:rPr lang="en-GB" dirty="0">
                <a:latin typeface="Calibri" pitchFamily="34" charset="0"/>
              </a:rPr>
              <a:t>Staff member should tell all patients and visitors they are in a safe area. All staff should be aware that they may be needed to help evacuate patients in the adjacent fire zone. </a:t>
            </a:r>
          </a:p>
          <a:p>
            <a:r>
              <a:rPr lang="en-GB" dirty="0">
                <a:latin typeface="Calibri" pitchFamily="34" charset="0"/>
              </a:rPr>
              <a:t>Staff in the area where the fire alarm is sounding intermittently, should be aware of the need to prepare for the next action in the fire plan, this may involve evacuation. </a:t>
            </a:r>
            <a:r>
              <a:rPr lang="en-GB" b="1" dirty="0"/>
              <a:t>All areas in an intermittent alert should report to and check their nearest and safest fire panel for the location of the continuous alarm. </a:t>
            </a:r>
            <a:endParaRPr lang="en-GB" dirty="0">
              <a:latin typeface="Calibri" pitchFamily="34" charset="0"/>
            </a:endParaRPr>
          </a:p>
        </p:txBody>
      </p:sp>
      <p:sp>
        <p:nvSpPr>
          <p:cNvPr id="5"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3058689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a:spLocks noChangeArrowheads="1"/>
          </p:cNvSpPr>
          <p:nvPr/>
        </p:nvSpPr>
        <p:spPr bwMode="auto">
          <a:xfrm>
            <a:off x="467544" y="836712"/>
            <a:ext cx="4557511" cy="1446550"/>
          </a:xfrm>
          <a:prstGeom prst="rect">
            <a:avLst/>
          </a:prstGeom>
          <a:noFill/>
          <a:ln w="9525">
            <a:noFill/>
            <a:miter lim="800000"/>
            <a:headEnd/>
            <a:tailEnd/>
          </a:ln>
        </p:spPr>
        <p:txBody>
          <a:bodyPr wrap="square">
            <a:spAutoFit/>
          </a:bodyPr>
          <a:lstStyle/>
          <a:p>
            <a:r>
              <a:rPr lang="en-GB" sz="1400" b="1" dirty="0">
                <a:latin typeface="Calibri"/>
                <a:ea typeface="Calibri"/>
                <a:cs typeface="Arial"/>
              </a:rPr>
              <a:t>All areas should check fire panel for location of continuous alarm. The fire response team will attend if a fire is confirmed.</a:t>
            </a:r>
            <a:endParaRPr lang="en-GB" sz="1600" dirty="0">
              <a:latin typeface="Calibri"/>
              <a:ea typeface="Calibri"/>
              <a:cs typeface="Times New Roman"/>
            </a:endParaRPr>
          </a:p>
          <a:p>
            <a:r>
              <a:rPr lang="en-GB" sz="1400" dirty="0">
                <a:latin typeface="Poppins Light"/>
              </a:rPr>
              <a:t>The Fire Response Team will take over the situation</a:t>
            </a:r>
          </a:p>
          <a:p>
            <a:r>
              <a:rPr lang="en-GB" sz="1400" dirty="0">
                <a:latin typeface="Poppins Light"/>
              </a:rPr>
              <a:t>until the arrival of the Fire Brigade. </a:t>
            </a:r>
          </a:p>
          <a:p>
            <a:endParaRPr lang="en-GB" dirty="0">
              <a:latin typeface="Calibri" pitchFamily="34" charset="0"/>
            </a:endParaRPr>
          </a:p>
        </p:txBody>
      </p:sp>
      <p:sp>
        <p:nvSpPr>
          <p:cNvPr id="7" name="Rectangle 4"/>
          <p:cNvSpPr>
            <a:spLocks noChangeArrowheads="1"/>
          </p:cNvSpPr>
          <p:nvPr/>
        </p:nvSpPr>
        <p:spPr bwMode="auto">
          <a:xfrm>
            <a:off x="3707904" y="2204864"/>
            <a:ext cx="4572000" cy="1169551"/>
          </a:xfrm>
          <a:prstGeom prst="rect">
            <a:avLst/>
          </a:prstGeom>
          <a:noFill/>
          <a:ln w="9525">
            <a:noFill/>
            <a:miter lim="800000"/>
            <a:headEnd/>
            <a:tailEnd/>
          </a:ln>
        </p:spPr>
        <p:txBody>
          <a:bodyPr>
            <a:spAutoFit/>
          </a:bodyPr>
          <a:lstStyle/>
          <a:p>
            <a:r>
              <a:rPr lang="en-GB" sz="1400" dirty="0">
                <a:latin typeface="Poppins Light"/>
              </a:rPr>
              <a:t>•Alarms will continue to sound in the immediate area of the fire in a continuous tone</a:t>
            </a:r>
          </a:p>
          <a:p>
            <a:endParaRPr lang="en-GB" sz="1400" dirty="0">
              <a:latin typeface="Poppins Light"/>
            </a:endParaRPr>
          </a:p>
          <a:p>
            <a:pPr>
              <a:buFont typeface="Arial" pitchFamily="34" charset="0"/>
              <a:buChar char="•"/>
            </a:pPr>
            <a:r>
              <a:rPr lang="en-GB" sz="1400" dirty="0">
                <a:latin typeface="Poppins Light"/>
              </a:rPr>
              <a:t>The adjacent areas and the floors above and below the fire, will sound in an intermittent tone</a:t>
            </a:r>
          </a:p>
        </p:txBody>
      </p:sp>
      <p:sp>
        <p:nvSpPr>
          <p:cNvPr id="10"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
        <p:nvSpPr>
          <p:cNvPr id="11" name="Title 1"/>
          <p:cNvSpPr>
            <a:spLocks noGrp="1"/>
          </p:cNvSpPr>
          <p:nvPr>
            <p:ph type="title"/>
          </p:nvPr>
        </p:nvSpPr>
        <p:spPr>
          <a:xfrm>
            <a:off x="492299" y="260648"/>
            <a:ext cx="3143597" cy="964902"/>
          </a:xfrm>
        </p:spPr>
        <p:txBody>
          <a:bodyPr>
            <a:normAutofit fontScale="90000"/>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Fire Alarm</a:t>
            </a:r>
            <a:br>
              <a:rPr lang="en-GB" dirty="0"/>
            </a:br>
            <a:endParaRPr lang="en-GB" dirty="0"/>
          </a:p>
        </p:txBody>
      </p:sp>
      <p:pic>
        <p:nvPicPr>
          <p:cNvPr id="9" name="Picture 3" descr="158280_2355691_fire_detector_alarm_ha.gif"/>
          <p:cNvPicPr>
            <a:picLocks noChangeAspect="1"/>
          </p:cNvPicPr>
          <p:nvPr/>
        </p:nvPicPr>
        <p:blipFill>
          <a:blip r:embed="rId4" cstate="print"/>
          <a:srcRect/>
          <a:stretch>
            <a:fillRect/>
          </a:stretch>
        </p:blipFill>
        <p:spPr bwMode="auto">
          <a:xfrm>
            <a:off x="827584" y="2964606"/>
            <a:ext cx="2520280" cy="3312368"/>
          </a:xfrm>
          <a:prstGeom prst="rect">
            <a:avLst/>
          </a:prstGeom>
          <a:noFill/>
          <a:ln w="9525">
            <a:noFill/>
            <a:miter lim="800000"/>
            <a:headEnd/>
            <a:tailEnd/>
          </a:ln>
        </p:spPr>
      </p:pic>
      <p:pic>
        <p:nvPicPr>
          <p:cNvPr id="2" name="Work 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66131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41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147248" cy="5580538"/>
          </a:xfrm>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880" y="21729"/>
            <a:ext cx="12169352"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0" descr="MC900030262[1]"/>
          <p:cNvPicPr>
            <a:picLocks noChangeAspect="1" noChangeArrowheads="1"/>
          </p:cNvPicPr>
          <p:nvPr/>
        </p:nvPicPr>
        <p:blipFill>
          <a:blip r:embed="rId3" cstate="print"/>
          <a:srcRect/>
          <a:stretch>
            <a:fillRect/>
          </a:stretch>
        </p:blipFill>
        <p:spPr bwMode="auto">
          <a:xfrm>
            <a:off x="4211960" y="2960460"/>
            <a:ext cx="432048" cy="346705"/>
          </a:xfrm>
          <a:prstGeom prst="rect">
            <a:avLst/>
          </a:prstGeom>
          <a:noFill/>
          <a:ln w="9525">
            <a:noFill/>
            <a:miter lim="800000"/>
            <a:headEnd/>
            <a:tailEnd/>
          </a:ln>
        </p:spPr>
      </p:pic>
      <p:pic>
        <p:nvPicPr>
          <p:cNvPr id="9" name="Picture 4" descr="MP900448748[1]"/>
          <p:cNvPicPr>
            <a:picLocks noChangeAspect="1" noChangeArrowheads="1"/>
          </p:cNvPicPr>
          <p:nvPr/>
        </p:nvPicPr>
        <p:blipFill>
          <a:blip r:embed="rId4" cstate="print"/>
          <a:srcRect/>
          <a:stretch>
            <a:fillRect/>
          </a:stretch>
        </p:blipFill>
        <p:spPr bwMode="auto">
          <a:xfrm>
            <a:off x="2713385" y="2940411"/>
            <a:ext cx="994519" cy="386804"/>
          </a:xfrm>
          <a:prstGeom prst="rect">
            <a:avLst/>
          </a:prstGeom>
          <a:noFill/>
          <a:ln w="9525">
            <a:noFill/>
            <a:miter lim="800000"/>
            <a:headEnd/>
            <a:tailEnd/>
          </a:ln>
        </p:spPr>
      </p:pic>
    </p:spTree>
    <p:extLst>
      <p:ext uri="{BB962C8B-B14F-4D97-AF65-F5344CB8AC3E}">
        <p14:creationId xmlns:p14="http://schemas.microsoft.com/office/powerpoint/2010/main" val="47503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path" presetSubtype="0" accel="50000" decel="50000" fill="hold" nodeType="clickEffect">
                                  <p:stCondLst>
                                    <p:cond delay="0"/>
                                  </p:stCondLst>
                                  <p:childTnLst>
                                    <p:animMotion origin="layout" path="M 0.04722 -0.05879 C 0.04722 -0.05602 0.06771 -0.05393 0.0934 -0.05393 C 0.11979 -0.05393 0.14097 -0.05602 0.14097 -0.05879 C 0.14097 -0.0618 0.16198 -0.06435 0.18854 -0.06435 C 0.21406 -0.06435 0.23629 -0.0618 0.23629 -0.05879 " pathEditMode="relative" rAng="0" ptsTypes="fffff">
                                      <p:cBhvr>
                                        <p:cTn id="6" dur="2000" fill="hold"/>
                                        <p:tgtEl>
                                          <p:spTgt spid="8"/>
                                        </p:tgtEl>
                                        <p:attrNameLst>
                                          <p:attrName>ppt_x</p:attrName>
                                          <p:attrName>ppt_y</p:attrName>
                                        </p:attrNameLst>
                                      </p:cBhvr>
                                      <p:rCtr x="9444" y="-4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0.23629 -0.05879 L 0.22049 -0.34537 " pathEditMode="relative" rAng="0" ptsTypes="AA">
                                      <p:cBhvr>
                                        <p:cTn id="10" dur="2000" fill="hold"/>
                                        <p:tgtEl>
                                          <p:spTgt spid="8"/>
                                        </p:tgtEl>
                                        <p:attrNameLst>
                                          <p:attrName>ppt_x</p:attrName>
                                          <p:attrName>ppt_y</p:attrName>
                                        </p:attrNameLst>
                                      </p:cBhvr>
                                      <p:rCtr x="-799" y="-1432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3" cstate="print"/>
          <a:srcRect/>
          <a:stretch>
            <a:fillRect/>
          </a:stretch>
        </p:blipFill>
        <p:spPr bwMode="auto">
          <a:xfrm>
            <a:off x="1438275" y="571500"/>
            <a:ext cx="6267450" cy="5715000"/>
          </a:xfrm>
          <a:prstGeom prst="rect">
            <a:avLst/>
          </a:prstGeom>
          <a:solidFill>
            <a:srgbClr val="FF9999">
              <a:alpha val="18039"/>
            </a:srgbClr>
          </a:solidFill>
          <a:ln w="9525">
            <a:noFill/>
            <a:miter lim="800000"/>
            <a:headEnd/>
            <a:tailEnd/>
          </a:ln>
        </p:spPr>
      </p:pic>
      <p:sp>
        <p:nvSpPr>
          <p:cNvPr id="133" name="Freeform 43"/>
          <p:cNvSpPr>
            <a:spLocks/>
          </p:cNvSpPr>
          <p:nvPr/>
        </p:nvSpPr>
        <p:spPr bwMode="auto">
          <a:xfrm>
            <a:off x="3852068" y="870744"/>
            <a:ext cx="2214563" cy="5526088"/>
          </a:xfrm>
          <a:custGeom>
            <a:avLst/>
            <a:gdLst>
              <a:gd name="T0" fmla="*/ 29440 w 10000"/>
              <a:gd name="T1" fmla="*/ 3667787 h 10000"/>
              <a:gd name="T2" fmla="*/ 1549 w 10000"/>
              <a:gd name="T3" fmla="*/ 3661708 h 10000"/>
              <a:gd name="T4" fmla="*/ 11068 w 10000"/>
              <a:gd name="T5" fmla="*/ 14921 h 10000"/>
              <a:gd name="T6" fmla="*/ 723390 w 10000"/>
              <a:gd name="T7" fmla="*/ 0 h 10000"/>
              <a:gd name="T8" fmla="*/ 884536 w 10000"/>
              <a:gd name="T9" fmla="*/ 217735 h 10000"/>
              <a:gd name="T10" fmla="*/ 1135111 w 10000"/>
              <a:gd name="T11" fmla="*/ 216077 h 10000"/>
              <a:gd name="T12" fmla="*/ 1152598 w 10000"/>
              <a:gd name="T13" fmla="*/ 2522744 h 10000"/>
              <a:gd name="T14" fmla="*/ 2213555 w 10000"/>
              <a:gd name="T15" fmla="*/ 2466928 h 10000"/>
              <a:gd name="T16" fmla="*/ 2196953 w 10000"/>
              <a:gd name="T17" fmla="*/ 3589314 h 10000"/>
              <a:gd name="T18" fmla="*/ 2206250 w 10000"/>
              <a:gd name="T19" fmla="*/ 4191125 h 10000"/>
              <a:gd name="T20" fmla="*/ 2191198 w 10000"/>
              <a:gd name="T21" fmla="*/ 4538728 h 10000"/>
              <a:gd name="T22" fmla="*/ 2210677 w 10000"/>
              <a:gd name="T23" fmla="*/ 4715016 h 10000"/>
              <a:gd name="T24" fmla="*/ 1122494 w 10000"/>
              <a:gd name="T25" fmla="*/ 4673017 h 10000"/>
              <a:gd name="T26" fmla="*/ 1127142 w 10000"/>
              <a:gd name="T27" fmla="*/ 5421826 h 10000"/>
              <a:gd name="T28" fmla="*/ 1133783 w 10000"/>
              <a:gd name="T29" fmla="*/ 5437300 h 10000"/>
              <a:gd name="T30" fmla="*/ 26563 w 10000"/>
              <a:gd name="T31" fmla="*/ 5419063 h 10000"/>
              <a:gd name="T32" fmla="*/ 22578 w 10000"/>
              <a:gd name="T33" fmla="*/ 5410221 h 10000"/>
              <a:gd name="T34" fmla="*/ 10182 w 10000"/>
              <a:gd name="T35" fmla="*/ 5414090 h 10000"/>
              <a:gd name="T36" fmla="*/ 17930 w 10000"/>
              <a:gd name="T37" fmla="*/ 4690701 h 10000"/>
              <a:gd name="T38" fmla="*/ 21471 w 10000"/>
              <a:gd name="T39" fmla="*/ 4675227 h 10000"/>
              <a:gd name="T40" fmla="*/ 10625 w 10000"/>
              <a:gd name="T41" fmla="*/ 4373492 h 10000"/>
              <a:gd name="T42" fmla="*/ 221 w 10000"/>
              <a:gd name="T43" fmla="*/ 4167915 h 10000"/>
              <a:gd name="T44" fmla="*/ 29440 w 10000"/>
              <a:gd name="T45" fmla="*/ 3667787 h 100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00" h="10000">
                <a:moveTo>
                  <a:pt x="133" y="6637"/>
                </a:moveTo>
                <a:cubicBezTo>
                  <a:pt x="92" y="6633"/>
                  <a:pt x="50" y="6630"/>
                  <a:pt x="7" y="6626"/>
                </a:cubicBezTo>
                <a:cubicBezTo>
                  <a:pt x="20" y="4426"/>
                  <a:pt x="37" y="2227"/>
                  <a:pt x="50" y="27"/>
                </a:cubicBezTo>
                <a:lnTo>
                  <a:pt x="3268" y="0"/>
                </a:lnTo>
                <a:cubicBezTo>
                  <a:pt x="3167" y="362"/>
                  <a:pt x="3064" y="378"/>
                  <a:pt x="3996" y="394"/>
                </a:cubicBezTo>
                <a:cubicBezTo>
                  <a:pt x="5107" y="401"/>
                  <a:pt x="5085" y="411"/>
                  <a:pt x="5128" y="391"/>
                </a:cubicBezTo>
                <a:cubicBezTo>
                  <a:pt x="5097" y="2119"/>
                  <a:pt x="5236" y="2838"/>
                  <a:pt x="5207" y="4565"/>
                </a:cubicBezTo>
                <a:lnTo>
                  <a:pt x="10000" y="4464"/>
                </a:lnTo>
                <a:cubicBezTo>
                  <a:pt x="9987" y="5100"/>
                  <a:pt x="9939" y="5860"/>
                  <a:pt x="9925" y="6495"/>
                </a:cubicBezTo>
                <a:lnTo>
                  <a:pt x="9967" y="7584"/>
                </a:lnTo>
                <a:cubicBezTo>
                  <a:pt x="9946" y="7793"/>
                  <a:pt x="9920" y="8003"/>
                  <a:pt x="9899" y="8213"/>
                </a:cubicBezTo>
                <a:cubicBezTo>
                  <a:pt x="9928" y="8319"/>
                  <a:pt x="9956" y="8425"/>
                  <a:pt x="9987" y="8532"/>
                </a:cubicBezTo>
                <a:lnTo>
                  <a:pt x="5071" y="8456"/>
                </a:lnTo>
                <a:cubicBezTo>
                  <a:pt x="5078" y="8908"/>
                  <a:pt x="5086" y="9360"/>
                  <a:pt x="5092" y="9811"/>
                </a:cubicBezTo>
                <a:cubicBezTo>
                  <a:pt x="5035" y="10440"/>
                  <a:pt x="5181" y="9209"/>
                  <a:pt x="5122" y="9839"/>
                </a:cubicBezTo>
                <a:lnTo>
                  <a:pt x="120" y="9806"/>
                </a:lnTo>
                <a:cubicBezTo>
                  <a:pt x="148" y="9083"/>
                  <a:pt x="74" y="10512"/>
                  <a:pt x="102" y="9790"/>
                </a:cubicBezTo>
                <a:cubicBezTo>
                  <a:pt x="130" y="9792"/>
                  <a:pt x="20" y="9795"/>
                  <a:pt x="46" y="9797"/>
                </a:cubicBezTo>
                <a:cubicBezTo>
                  <a:pt x="11" y="9361"/>
                  <a:pt x="115" y="8924"/>
                  <a:pt x="81" y="8488"/>
                </a:cubicBezTo>
                <a:cubicBezTo>
                  <a:pt x="51" y="8166"/>
                  <a:pt x="-12" y="8492"/>
                  <a:pt x="97" y="8460"/>
                </a:cubicBezTo>
                <a:cubicBezTo>
                  <a:pt x="82" y="8278"/>
                  <a:pt x="64" y="8096"/>
                  <a:pt x="48" y="7914"/>
                </a:cubicBezTo>
                <a:cubicBezTo>
                  <a:pt x="32" y="7790"/>
                  <a:pt x="17" y="7666"/>
                  <a:pt x="1" y="7542"/>
                </a:cubicBezTo>
                <a:cubicBezTo>
                  <a:pt x="-12" y="7150"/>
                  <a:pt x="146" y="7030"/>
                  <a:pt x="133" y="6637"/>
                </a:cubicBezTo>
                <a:close/>
              </a:path>
            </a:pathLst>
          </a:custGeom>
          <a:solidFill>
            <a:srgbClr val="FF0000">
              <a:alpha val="39999"/>
            </a:srgbClr>
          </a:solidFill>
          <a:ln w="53975">
            <a:noFill/>
            <a:round/>
            <a:headEnd/>
            <a:tailEnd/>
          </a:ln>
        </p:spPr>
        <p:txBody>
          <a:bodyPr/>
          <a:lstStyle/>
          <a:p>
            <a:endParaRPr lang="en-GB"/>
          </a:p>
        </p:txBody>
      </p:sp>
      <p:pic>
        <p:nvPicPr>
          <p:cNvPr id="107" name="Picture 4" descr="MP900448748[1]"/>
          <p:cNvPicPr>
            <a:picLocks noChangeAspect="1" noChangeArrowheads="1"/>
          </p:cNvPicPr>
          <p:nvPr/>
        </p:nvPicPr>
        <p:blipFill>
          <a:blip r:embed="rId4" cstate="print"/>
          <a:srcRect/>
          <a:stretch>
            <a:fillRect/>
          </a:stretch>
        </p:blipFill>
        <p:spPr bwMode="auto">
          <a:xfrm>
            <a:off x="5127625" y="3387725"/>
            <a:ext cx="301625" cy="227013"/>
          </a:xfrm>
          <a:prstGeom prst="rect">
            <a:avLst/>
          </a:prstGeom>
          <a:noFill/>
          <a:ln w="9525">
            <a:noFill/>
            <a:miter lim="800000"/>
            <a:headEnd/>
            <a:tailEnd/>
          </a:ln>
        </p:spPr>
      </p:pic>
      <p:sp>
        <p:nvSpPr>
          <p:cNvPr id="138" name="Freeform 5"/>
          <p:cNvSpPr>
            <a:spLocks/>
          </p:cNvSpPr>
          <p:nvPr/>
        </p:nvSpPr>
        <p:spPr bwMode="auto">
          <a:xfrm>
            <a:off x="4721226" y="3804444"/>
            <a:ext cx="1325562" cy="1106487"/>
          </a:xfrm>
          <a:custGeom>
            <a:avLst/>
            <a:gdLst>
              <a:gd name="T0" fmla="*/ 1311778 w 13281"/>
              <a:gd name="T1" fmla="*/ 0 h 11152"/>
              <a:gd name="T2" fmla="*/ 1326157 w 13281"/>
              <a:gd name="T3" fmla="*/ 104477 h 11152"/>
              <a:gd name="T4" fmla="*/ 1313376 w 13281"/>
              <a:gd name="T5" fmla="*/ 1080392 h 11152"/>
              <a:gd name="T6" fmla="*/ 136600 w 13281"/>
              <a:gd name="T7" fmla="*/ 1106487 h 11152"/>
              <a:gd name="T8" fmla="*/ 129011 w 13281"/>
              <a:gd name="T9" fmla="*/ 742057 h 11152"/>
              <a:gd name="T10" fmla="*/ 0 w 13281"/>
              <a:gd name="T11" fmla="*/ 460077 h 11152"/>
              <a:gd name="T12" fmla="*/ 9187 w 13281"/>
              <a:gd name="T13" fmla="*/ 26491 h 11152"/>
              <a:gd name="T14" fmla="*/ 436560 w 13281"/>
              <a:gd name="T15" fmla="*/ 29766 h 11152"/>
              <a:gd name="T16" fmla="*/ 624285 w 13281"/>
              <a:gd name="T17" fmla="*/ 13990 h 11152"/>
              <a:gd name="T18" fmla="*/ 862636 w 13281"/>
              <a:gd name="T19" fmla="*/ 36909 h 11152"/>
              <a:gd name="T20" fmla="*/ 1311778 w 13281"/>
              <a:gd name="T21" fmla="*/ 0 h 11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81" h="11152">
                <a:moveTo>
                  <a:pt x="13137" y="0"/>
                </a:moveTo>
                <a:cubicBezTo>
                  <a:pt x="13210" y="351"/>
                  <a:pt x="13208" y="702"/>
                  <a:pt x="13281" y="1053"/>
                </a:cubicBezTo>
                <a:cubicBezTo>
                  <a:pt x="13238" y="4332"/>
                  <a:pt x="13196" y="7610"/>
                  <a:pt x="13153" y="10889"/>
                </a:cubicBezTo>
                <a:lnTo>
                  <a:pt x="1368" y="11152"/>
                </a:lnTo>
                <a:cubicBezTo>
                  <a:pt x="1343" y="9928"/>
                  <a:pt x="1317" y="8703"/>
                  <a:pt x="1292" y="7479"/>
                </a:cubicBezTo>
                <a:lnTo>
                  <a:pt x="0" y="4637"/>
                </a:lnTo>
                <a:cubicBezTo>
                  <a:pt x="5" y="3948"/>
                  <a:pt x="87" y="956"/>
                  <a:pt x="92" y="267"/>
                </a:cubicBezTo>
                <a:lnTo>
                  <a:pt x="4372" y="300"/>
                </a:lnTo>
                <a:cubicBezTo>
                  <a:pt x="4388" y="-623"/>
                  <a:pt x="6236" y="1064"/>
                  <a:pt x="6252" y="141"/>
                </a:cubicBezTo>
                <a:cubicBezTo>
                  <a:pt x="7862" y="13"/>
                  <a:pt x="8174" y="193"/>
                  <a:pt x="8639" y="372"/>
                </a:cubicBezTo>
                <a:cubicBezTo>
                  <a:pt x="8612" y="-289"/>
                  <a:pt x="13164" y="661"/>
                  <a:pt x="13137" y="0"/>
                </a:cubicBezTo>
                <a:close/>
              </a:path>
            </a:pathLst>
          </a:custGeom>
          <a:solidFill>
            <a:srgbClr val="C0C0C0">
              <a:alpha val="65097"/>
            </a:srgbClr>
          </a:solidFill>
          <a:ln w="9525">
            <a:noFill/>
            <a:round/>
            <a:headEnd/>
            <a:tailEnd/>
          </a:ln>
        </p:spPr>
        <p:txBody>
          <a:bodyPr/>
          <a:lstStyle/>
          <a:p>
            <a:endParaRPr lang="en-GB"/>
          </a:p>
        </p:txBody>
      </p:sp>
      <p:pic>
        <p:nvPicPr>
          <p:cNvPr id="21" name="Picture 30" descr="MC900030262[1]"/>
          <p:cNvPicPr>
            <a:picLocks noChangeAspect="1" noChangeArrowheads="1"/>
          </p:cNvPicPr>
          <p:nvPr/>
        </p:nvPicPr>
        <p:blipFill>
          <a:blip r:embed="rId5" cstate="print"/>
          <a:srcRect/>
          <a:stretch>
            <a:fillRect/>
          </a:stretch>
        </p:blipFill>
        <p:spPr bwMode="auto">
          <a:xfrm>
            <a:off x="4513263" y="2492375"/>
            <a:ext cx="258762" cy="204788"/>
          </a:xfrm>
          <a:prstGeom prst="rect">
            <a:avLst/>
          </a:prstGeom>
          <a:noFill/>
          <a:ln w="9525">
            <a:noFill/>
            <a:miter lim="800000"/>
            <a:headEnd/>
            <a:tailEnd/>
          </a:ln>
        </p:spPr>
      </p:pic>
      <p:pic>
        <p:nvPicPr>
          <p:cNvPr id="22" name="Picture 30" descr="MC900030262[1]"/>
          <p:cNvPicPr>
            <a:picLocks noChangeAspect="1" noChangeArrowheads="1"/>
          </p:cNvPicPr>
          <p:nvPr/>
        </p:nvPicPr>
        <p:blipFill>
          <a:blip r:embed="rId5" cstate="print"/>
          <a:srcRect/>
          <a:stretch>
            <a:fillRect/>
          </a:stretch>
        </p:blipFill>
        <p:spPr bwMode="auto">
          <a:xfrm>
            <a:off x="4572000" y="1125538"/>
            <a:ext cx="258763" cy="204787"/>
          </a:xfrm>
          <a:prstGeom prst="rect">
            <a:avLst/>
          </a:prstGeom>
          <a:noFill/>
          <a:ln w="9525">
            <a:noFill/>
            <a:miter lim="800000"/>
            <a:headEnd/>
            <a:tailEnd/>
          </a:ln>
        </p:spPr>
      </p:pic>
      <p:pic>
        <p:nvPicPr>
          <p:cNvPr id="23" name="Picture 30" descr="MC900030262[1]"/>
          <p:cNvPicPr>
            <a:picLocks noChangeAspect="1" noChangeArrowheads="1"/>
          </p:cNvPicPr>
          <p:nvPr/>
        </p:nvPicPr>
        <p:blipFill>
          <a:blip r:embed="rId5" cstate="print"/>
          <a:srcRect/>
          <a:stretch>
            <a:fillRect/>
          </a:stretch>
        </p:blipFill>
        <p:spPr bwMode="auto">
          <a:xfrm>
            <a:off x="4597400" y="1412875"/>
            <a:ext cx="257175" cy="204788"/>
          </a:xfrm>
          <a:prstGeom prst="rect">
            <a:avLst/>
          </a:prstGeom>
          <a:noFill/>
          <a:ln w="9525">
            <a:noFill/>
            <a:miter lim="800000"/>
            <a:headEnd/>
            <a:tailEnd/>
          </a:ln>
        </p:spPr>
      </p:pic>
      <p:pic>
        <p:nvPicPr>
          <p:cNvPr id="24" name="Picture 30" descr="MC900030262[1]"/>
          <p:cNvPicPr>
            <a:picLocks noChangeAspect="1" noChangeArrowheads="1"/>
          </p:cNvPicPr>
          <p:nvPr/>
        </p:nvPicPr>
        <p:blipFill>
          <a:blip r:embed="rId5" cstate="print"/>
          <a:srcRect/>
          <a:stretch>
            <a:fillRect/>
          </a:stretch>
        </p:blipFill>
        <p:spPr bwMode="auto">
          <a:xfrm>
            <a:off x="4597400" y="1700213"/>
            <a:ext cx="257175" cy="204787"/>
          </a:xfrm>
          <a:prstGeom prst="rect">
            <a:avLst/>
          </a:prstGeom>
          <a:noFill/>
          <a:ln w="9525">
            <a:noFill/>
            <a:miter lim="800000"/>
            <a:headEnd/>
            <a:tailEnd/>
          </a:ln>
        </p:spPr>
      </p:pic>
      <p:pic>
        <p:nvPicPr>
          <p:cNvPr id="25" name="Picture 30" descr="MC900030262[1]"/>
          <p:cNvPicPr>
            <a:picLocks noChangeAspect="1" noChangeArrowheads="1"/>
          </p:cNvPicPr>
          <p:nvPr/>
        </p:nvPicPr>
        <p:blipFill>
          <a:blip r:embed="rId5" cstate="print"/>
          <a:srcRect/>
          <a:stretch>
            <a:fillRect/>
          </a:stretch>
        </p:blipFill>
        <p:spPr bwMode="auto">
          <a:xfrm>
            <a:off x="3924300" y="1022350"/>
            <a:ext cx="257175" cy="204788"/>
          </a:xfrm>
          <a:prstGeom prst="rect">
            <a:avLst/>
          </a:prstGeom>
          <a:noFill/>
          <a:ln w="9525">
            <a:noFill/>
            <a:miter lim="800000"/>
            <a:headEnd/>
            <a:tailEnd/>
          </a:ln>
        </p:spPr>
      </p:pic>
      <p:pic>
        <p:nvPicPr>
          <p:cNvPr id="26" name="Picture 30" descr="MC900030262[1]"/>
          <p:cNvPicPr>
            <a:picLocks noChangeAspect="1" noChangeArrowheads="1"/>
          </p:cNvPicPr>
          <p:nvPr/>
        </p:nvPicPr>
        <p:blipFill>
          <a:blip r:embed="rId5" cstate="print"/>
          <a:srcRect/>
          <a:stretch>
            <a:fillRect/>
          </a:stretch>
        </p:blipFill>
        <p:spPr bwMode="auto">
          <a:xfrm>
            <a:off x="3924300" y="1309688"/>
            <a:ext cx="257175" cy="204787"/>
          </a:xfrm>
          <a:prstGeom prst="rect">
            <a:avLst/>
          </a:prstGeom>
          <a:noFill/>
          <a:ln w="9525">
            <a:noFill/>
            <a:miter lim="800000"/>
            <a:headEnd/>
            <a:tailEnd/>
          </a:ln>
        </p:spPr>
      </p:pic>
      <p:pic>
        <p:nvPicPr>
          <p:cNvPr id="27" name="Picture 30" descr="MC900030262[1]"/>
          <p:cNvPicPr>
            <a:picLocks noChangeAspect="1" noChangeArrowheads="1"/>
          </p:cNvPicPr>
          <p:nvPr/>
        </p:nvPicPr>
        <p:blipFill>
          <a:blip r:embed="rId5" cstate="print"/>
          <a:srcRect/>
          <a:stretch>
            <a:fillRect/>
          </a:stretch>
        </p:blipFill>
        <p:spPr bwMode="auto">
          <a:xfrm>
            <a:off x="3924300" y="1617663"/>
            <a:ext cx="257175" cy="204787"/>
          </a:xfrm>
          <a:prstGeom prst="rect">
            <a:avLst/>
          </a:prstGeom>
          <a:noFill/>
          <a:ln w="9525">
            <a:noFill/>
            <a:miter lim="800000"/>
            <a:headEnd/>
            <a:tailEnd/>
          </a:ln>
        </p:spPr>
      </p:pic>
      <p:pic>
        <p:nvPicPr>
          <p:cNvPr id="28" name="Picture 30" descr="MC900030262[1]"/>
          <p:cNvPicPr>
            <a:picLocks noChangeAspect="1" noChangeArrowheads="1"/>
          </p:cNvPicPr>
          <p:nvPr/>
        </p:nvPicPr>
        <p:blipFill>
          <a:blip r:embed="rId5" cstate="print"/>
          <a:srcRect/>
          <a:stretch>
            <a:fillRect/>
          </a:stretch>
        </p:blipFill>
        <p:spPr bwMode="auto">
          <a:xfrm>
            <a:off x="3925888" y="1905000"/>
            <a:ext cx="258762" cy="206375"/>
          </a:xfrm>
          <a:prstGeom prst="rect">
            <a:avLst/>
          </a:prstGeom>
          <a:noFill/>
          <a:ln w="9525">
            <a:noFill/>
            <a:miter lim="800000"/>
            <a:headEnd/>
            <a:tailEnd/>
          </a:ln>
        </p:spPr>
      </p:pic>
      <p:pic>
        <p:nvPicPr>
          <p:cNvPr id="29" name="Picture 30" descr="MC900030262[1]"/>
          <p:cNvPicPr>
            <a:picLocks noChangeAspect="1" noChangeArrowheads="1"/>
          </p:cNvPicPr>
          <p:nvPr/>
        </p:nvPicPr>
        <p:blipFill>
          <a:blip r:embed="rId5" cstate="print"/>
          <a:srcRect/>
          <a:stretch>
            <a:fillRect/>
          </a:stretch>
        </p:blipFill>
        <p:spPr bwMode="auto">
          <a:xfrm>
            <a:off x="4638675" y="2924175"/>
            <a:ext cx="257175" cy="206375"/>
          </a:xfrm>
          <a:prstGeom prst="rect">
            <a:avLst/>
          </a:prstGeom>
          <a:noFill/>
          <a:ln w="9525">
            <a:noFill/>
            <a:miter lim="800000"/>
            <a:headEnd/>
            <a:tailEnd/>
          </a:ln>
        </p:spPr>
      </p:pic>
      <p:pic>
        <p:nvPicPr>
          <p:cNvPr id="30" name="Picture 30" descr="MC900030262[1]"/>
          <p:cNvPicPr>
            <a:picLocks noChangeAspect="1" noChangeArrowheads="1"/>
          </p:cNvPicPr>
          <p:nvPr/>
        </p:nvPicPr>
        <p:blipFill>
          <a:blip r:embed="rId5" cstate="print"/>
          <a:srcRect/>
          <a:stretch>
            <a:fillRect/>
          </a:stretch>
        </p:blipFill>
        <p:spPr bwMode="auto">
          <a:xfrm>
            <a:off x="5689600" y="3395663"/>
            <a:ext cx="257175" cy="204787"/>
          </a:xfrm>
          <a:prstGeom prst="rect">
            <a:avLst/>
          </a:prstGeom>
          <a:noFill/>
          <a:ln w="9525">
            <a:noFill/>
            <a:miter lim="800000"/>
            <a:headEnd/>
            <a:tailEnd/>
          </a:ln>
        </p:spPr>
      </p:pic>
      <p:pic>
        <p:nvPicPr>
          <p:cNvPr id="31" name="Picture 30" descr="MC900030262[1]"/>
          <p:cNvPicPr>
            <a:picLocks noChangeAspect="1" noChangeArrowheads="1"/>
          </p:cNvPicPr>
          <p:nvPr/>
        </p:nvPicPr>
        <p:blipFill>
          <a:blip r:embed="rId5" cstate="print"/>
          <a:srcRect/>
          <a:stretch>
            <a:fillRect/>
          </a:stretch>
        </p:blipFill>
        <p:spPr bwMode="auto">
          <a:xfrm>
            <a:off x="5408613" y="3406775"/>
            <a:ext cx="258762" cy="204788"/>
          </a:xfrm>
          <a:prstGeom prst="rect">
            <a:avLst/>
          </a:prstGeom>
          <a:noFill/>
          <a:ln w="9525">
            <a:noFill/>
            <a:miter lim="800000"/>
            <a:headEnd/>
            <a:tailEnd/>
          </a:ln>
        </p:spPr>
      </p:pic>
      <p:pic>
        <p:nvPicPr>
          <p:cNvPr id="33" name="Picture 30" descr="MC900030262[1]"/>
          <p:cNvPicPr>
            <a:picLocks noChangeAspect="1" noChangeArrowheads="1"/>
          </p:cNvPicPr>
          <p:nvPr/>
        </p:nvPicPr>
        <p:blipFill>
          <a:blip r:embed="rId5" cstate="print"/>
          <a:srcRect/>
          <a:stretch>
            <a:fillRect/>
          </a:stretch>
        </p:blipFill>
        <p:spPr bwMode="auto">
          <a:xfrm>
            <a:off x="4830763" y="3403600"/>
            <a:ext cx="257175" cy="204788"/>
          </a:xfrm>
          <a:prstGeom prst="rect">
            <a:avLst/>
          </a:prstGeom>
          <a:noFill/>
          <a:ln w="9525">
            <a:noFill/>
            <a:miter lim="800000"/>
            <a:headEnd/>
            <a:tailEnd/>
          </a:ln>
        </p:spPr>
      </p:pic>
      <p:pic>
        <p:nvPicPr>
          <p:cNvPr id="34" name="Picture 30" descr="MC900030262[1]"/>
          <p:cNvPicPr>
            <a:picLocks noChangeAspect="1" noChangeArrowheads="1"/>
          </p:cNvPicPr>
          <p:nvPr/>
        </p:nvPicPr>
        <p:blipFill>
          <a:blip r:embed="rId5" cstate="print"/>
          <a:srcRect/>
          <a:stretch>
            <a:fillRect/>
          </a:stretch>
        </p:blipFill>
        <p:spPr bwMode="auto">
          <a:xfrm>
            <a:off x="5611813" y="4133850"/>
            <a:ext cx="258762" cy="204788"/>
          </a:xfrm>
          <a:prstGeom prst="rect">
            <a:avLst/>
          </a:prstGeom>
          <a:noFill/>
          <a:ln w="9525">
            <a:noFill/>
            <a:miter lim="800000"/>
            <a:headEnd/>
            <a:tailEnd/>
          </a:ln>
        </p:spPr>
      </p:pic>
      <p:pic>
        <p:nvPicPr>
          <p:cNvPr id="35" name="Picture 30" descr="MC900030262[1]"/>
          <p:cNvPicPr>
            <a:picLocks noChangeAspect="1" noChangeArrowheads="1"/>
          </p:cNvPicPr>
          <p:nvPr/>
        </p:nvPicPr>
        <p:blipFill>
          <a:blip r:embed="rId5" cstate="print"/>
          <a:srcRect/>
          <a:stretch>
            <a:fillRect/>
          </a:stretch>
        </p:blipFill>
        <p:spPr bwMode="auto">
          <a:xfrm>
            <a:off x="5278438" y="4133850"/>
            <a:ext cx="258762" cy="204788"/>
          </a:xfrm>
          <a:prstGeom prst="rect">
            <a:avLst/>
          </a:prstGeom>
          <a:noFill/>
          <a:ln w="9525">
            <a:noFill/>
            <a:miter lim="800000"/>
            <a:headEnd/>
            <a:tailEnd/>
          </a:ln>
        </p:spPr>
      </p:pic>
      <p:pic>
        <p:nvPicPr>
          <p:cNvPr id="36" name="Picture 30" descr="MC900030262[1]"/>
          <p:cNvPicPr>
            <a:picLocks noChangeAspect="1" noChangeArrowheads="1"/>
          </p:cNvPicPr>
          <p:nvPr/>
        </p:nvPicPr>
        <p:blipFill>
          <a:blip r:embed="rId5" cstate="print"/>
          <a:srcRect/>
          <a:stretch>
            <a:fillRect/>
          </a:stretch>
        </p:blipFill>
        <p:spPr bwMode="auto">
          <a:xfrm>
            <a:off x="5611813" y="4508500"/>
            <a:ext cx="258762" cy="204788"/>
          </a:xfrm>
          <a:prstGeom prst="rect">
            <a:avLst/>
          </a:prstGeom>
          <a:noFill/>
          <a:ln w="9525">
            <a:noFill/>
            <a:miter lim="800000"/>
            <a:headEnd/>
            <a:tailEnd/>
          </a:ln>
        </p:spPr>
      </p:pic>
      <p:pic>
        <p:nvPicPr>
          <p:cNvPr id="37" name="Picture 30" descr="MC900030262[1]"/>
          <p:cNvPicPr>
            <a:picLocks noChangeAspect="1" noChangeArrowheads="1"/>
          </p:cNvPicPr>
          <p:nvPr/>
        </p:nvPicPr>
        <p:blipFill>
          <a:blip r:embed="rId5" cstate="print"/>
          <a:srcRect/>
          <a:stretch>
            <a:fillRect/>
          </a:stretch>
        </p:blipFill>
        <p:spPr bwMode="auto">
          <a:xfrm>
            <a:off x="5278438" y="4508500"/>
            <a:ext cx="258762" cy="204788"/>
          </a:xfrm>
          <a:prstGeom prst="rect">
            <a:avLst/>
          </a:prstGeom>
          <a:noFill/>
          <a:ln w="9525">
            <a:noFill/>
            <a:miter lim="800000"/>
            <a:headEnd/>
            <a:tailEnd/>
          </a:ln>
        </p:spPr>
      </p:pic>
      <p:pic>
        <p:nvPicPr>
          <p:cNvPr id="38" name="Picture 30" descr="MC900030262[1]"/>
          <p:cNvPicPr>
            <a:picLocks noChangeAspect="1" noChangeArrowheads="1"/>
          </p:cNvPicPr>
          <p:nvPr/>
        </p:nvPicPr>
        <p:blipFill>
          <a:blip r:embed="rId5" cstate="print"/>
          <a:srcRect/>
          <a:stretch>
            <a:fillRect/>
          </a:stretch>
        </p:blipFill>
        <p:spPr bwMode="auto">
          <a:xfrm>
            <a:off x="4972050" y="4508500"/>
            <a:ext cx="258763" cy="204788"/>
          </a:xfrm>
          <a:prstGeom prst="rect">
            <a:avLst/>
          </a:prstGeom>
          <a:noFill/>
          <a:ln w="9525">
            <a:noFill/>
            <a:miter lim="800000"/>
            <a:headEnd/>
            <a:tailEnd/>
          </a:ln>
        </p:spPr>
      </p:pic>
      <p:pic>
        <p:nvPicPr>
          <p:cNvPr id="39" name="Picture 30" descr="MC900030262[1]"/>
          <p:cNvPicPr>
            <a:picLocks noChangeAspect="1" noChangeArrowheads="1"/>
          </p:cNvPicPr>
          <p:nvPr/>
        </p:nvPicPr>
        <p:blipFill>
          <a:blip r:embed="rId5" cstate="print"/>
          <a:srcRect/>
          <a:stretch>
            <a:fillRect/>
          </a:stretch>
        </p:blipFill>
        <p:spPr bwMode="auto">
          <a:xfrm>
            <a:off x="5667375" y="5229225"/>
            <a:ext cx="257175" cy="204788"/>
          </a:xfrm>
          <a:prstGeom prst="rect">
            <a:avLst/>
          </a:prstGeom>
          <a:noFill/>
          <a:ln w="9525">
            <a:noFill/>
            <a:miter lim="800000"/>
            <a:headEnd/>
            <a:tailEnd/>
          </a:ln>
        </p:spPr>
      </p:pic>
      <p:pic>
        <p:nvPicPr>
          <p:cNvPr id="40" name="Picture 30" descr="MC900030262[1]"/>
          <p:cNvPicPr>
            <a:picLocks noChangeAspect="1" noChangeArrowheads="1"/>
          </p:cNvPicPr>
          <p:nvPr/>
        </p:nvPicPr>
        <p:blipFill>
          <a:blip r:embed="rId5" cstate="print"/>
          <a:srcRect/>
          <a:stretch>
            <a:fillRect/>
          </a:stretch>
        </p:blipFill>
        <p:spPr bwMode="auto">
          <a:xfrm>
            <a:off x="5394325" y="5210175"/>
            <a:ext cx="257175" cy="206375"/>
          </a:xfrm>
          <a:prstGeom prst="rect">
            <a:avLst/>
          </a:prstGeom>
          <a:noFill/>
          <a:ln w="9525">
            <a:noFill/>
            <a:miter lim="800000"/>
            <a:headEnd/>
            <a:tailEnd/>
          </a:ln>
        </p:spPr>
      </p:pic>
      <p:pic>
        <p:nvPicPr>
          <p:cNvPr id="41" name="Picture 30" descr="MC900030262[1]"/>
          <p:cNvPicPr>
            <a:picLocks noChangeAspect="1" noChangeArrowheads="1"/>
          </p:cNvPicPr>
          <p:nvPr/>
        </p:nvPicPr>
        <p:blipFill>
          <a:blip r:embed="rId5" cstate="print"/>
          <a:srcRect/>
          <a:stretch>
            <a:fillRect/>
          </a:stretch>
        </p:blipFill>
        <p:spPr bwMode="auto">
          <a:xfrm>
            <a:off x="5100638" y="5226050"/>
            <a:ext cx="258762" cy="204788"/>
          </a:xfrm>
          <a:prstGeom prst="rect">
            <a:avLst/>
          </a:prstGeom>
          <a:noFill/>
          <a:ln w="9525">
            <a:noFill/>
            <a:miter lim="800000"/>
            <a:headEnd/>
            <a:tailEnd/>
          </a:ln>
        </p:spPr>
      </p:pic>
      <p:pic>
        <p:nvPicPr>
          <p:cNvPr id="42" name="Picture 30" descr="MC900030262[1]"/>
          <p:cNvPicPr>
            <a:picLocks noChangeAspect="1" noChangeArrowheads="1"/>
          </p:cNvPicPr>
          <p:nvPr/>
        </p:nvPicPr>
        <p:blipFill>
          <a:blip r:embed="rId5" cstate="print"/>
          <a:srcRect/>
          <a:stretch>
            <a:fillRect/>
          </a:stretch>
        </p:blipFill>
        <p:spPr bwMode="auto">
          <a:xfrm>
            <a:off x="4795838" y="5229225"/>
            <a:ext cx="257175" cy="204788"/>
          </a:xfrm>
          <a:prstGeom prst="rect">
            <a:avLst/>
          </a:prstGeom>
          <a:noFill/>
          <a:ln w="9525">
            <a:noFill/>
            <a:miter lim="800000"/>
            <a:headEnd/>
            <a:tailEnd/>
          </a:ln>
        </p:spPr>
      </p:pic>
      <p:pic>
        <p:nvPicPr>
          <p:cNvPr id="43" name="Picture 30" descr="MC900030262[1]"/>
          <p:cNvPicPr>
            <a:picLocks noChangeAspect="1" noChangeArrowheads="1"/>
          </p:cNvPicPr>
          <p:nvPr/>
        </p:nvPicPr>
        <p:blipFill>
          <a:blip r:embed="rId5" cstate="print"/>
          <a:srcRect/>
          <a:stretch>
            <a:fillRect/>
          </a:stretch>
        </p:blipFill>
        <p:spPr bwMode="auto">
          <a:xfrm>
            <a:off x="4916488" y="4133850"/>
            <a:ext cx="258762" cy="204788"/>
          </a:xfrm>
          <a:prstGeom prst="rect">
            <a:avLst/>
          </a:prstGeom>
          <a:noFill/>
          <a:ln w="9525">
            <a:noFill/>
            <a:miter lim="800000"/>
            <a:headEnd/>
            <a:tailEnd/>
          </a:ln>
        </p:spPr>
      </p:pic>
      <p:pic>
        <p:nvPicPr>
          <p:cNvPr id="44" name="Picture 30" descr="MC900030262[1]"/>
          <p:cNvPicPr>
            <a:picLocks noChangeAspect="1" noChangeArrowheads="1"/>
          </p:cNvPicPr>
          <p:nvPr/>
        </p:nvPicPr>
        <p:blipFill>
          <a:blip r:embed="rId5" cstate="print"/>
          <a:srcRect/>
          <a:stretch>
            <a:fillRect/>
          </a:stretch>
        </p:blipFill>
        <p:spPr bwMode="auto">
          <a:xfrm>
            <a:off x="4638675" y="5589588"/>
            <a:ext cx="257175" cy="204787"/>
          </a:xfrm>
          <a:prstGeom prst="rect">
            <a:avLst/>
          </a:prstGeom>
          <a:noFill/>
          <a:ln w="9525">
            <a:noFill/>
            <a:miter lim="800000"/>
            <a:headEnd/>
            <a:tailEnd/>
          </a:ln>
        </p:spPr>
      </p:pic>
      <p:sp>
        <p:nvSpPr>
          <p:cNvPr id="21533" name="TextBox 1"/>
          <p:cNvSpPr txBox="1">
            <a:spLocks noChangeArrowheads="1"/>
          </p:cNvSpPr>
          <p:nvPr/>
        </p:nvSpPr>
        <p:spPr bwMode="auto">
          <a:xfrm>
            <a:off x="1438275" y="2924175"/>
            <a:ext cx="1117600" cy="307975"/>
          </a:xfrm>
          <a:prstGeom prst="rect">
            <a:avLst/>
          </a:prstGeom>
          <a:noFill/>
          <a:ln w="9525">
            <a:noFill/>
            <a:miter lim="800000"/>
            <a:headEnd/>
            <a:tailEnd/>
          </a:ln>
        </p:spPr>
        <p:txBody>
          <a:bodyPr>
            <a:spAutoFit/>
          </a:bodyPr>
          <a:lstStyle/>
          <a:p>
            <a:r>
              <a:rPr lang="en-GB" sz="1400" dirty="0">
                <a:latin typeface="Calibri" pitchFamily="34" charset="0"/>
              </a:rPr>
              <a:t>Ward 1</a:t>
            </a:r>
          </a:p>
        </p:txBody>
      </p:sp>
      <p:sp>
        <p:nvSpPr>
          <p:cNvPr id="21534" name="TextBox 45"/>
          <p:cNvSpPr txBox="1">
            <a:spLocks noChangeArrowheads="1"/>
          </p:cNvSpPr>
          <p:nvPr/>
        </p:nvSpPr>
        <p:spPr bwMode="auto">
          <a:xfrm>
            <a:off x="4999038" y="2924175"/>
            <a:ext cx="1117600" cy="306388"/>
          </a:xfrm>
          <a:prstGeom prst="rect">
            <a:avLst/>
          </a:prstGeom>
          <a:noFill/>
          <a:ln w="9525">
            <a:noFill/>
            <a:miter lim="800000"/>
            <a:headEnd/>
            <a:tailEnd/>
          </a:ln>
        </p:spPr>
        <p:txBody>
          <a:bodyPr>
            <a:spAutoFit/>
          </a:bodyPr>
          <a:lstStyle/>
          <a:p>
            <a:r>
              <a:rPr lang="en-GB" sz="1400" dirty="0">
                <a:latin typeface="Calibri" pitchFamily="34" charset="0"/>
              </a:rPr>
              <a:t>Ward 2</a:t>
            </a:r>
          </a:p>
        </p:txBody>
      </p:sp>
      <p:sp>
        <p:nvSpPr>
          <p:cNvPr id="21535" name="TextBox 46"/>
          <p:cNvSpPr txBox="1">
            <a:spLocks noChangeArrowheads="1"/>
          </p:cNvSpPr>
          <p:nvPr/>
        </p:nvSpPr>
        <p:spPr bwMode="auto">
          <a:xfrm>
            <a:off x="6084888" y="2943225"/>
            <a:ext cx="1116012" cy="307975"/>
          </a:xfrm>
          <a:prstGeom prst="rect">
            <a:avLst/>
          </a:prstGeom>
          <a:noFill/>
          <a:ln w="9525">
            <a:noFill/>
            <a:miter lim="800000"/>
            <a:headEnd/>
            <a:tailEnd/>
          </a:ln>
        </p:spPr>
        <p:txBody>
          <a:bodyPr>
            <a:spAutoFit/>
          </a:bodyPr>
          <a:lstStyle/>
          <a:p>
            <a:r>
              <a:rPr lang="en-GB" sz="1400" dirty="0">
                <a:latin typeface="Calibri" pitchFamily="34" charset="0"/>
              </a:rPr>
              <a:t>Ward 23</a:t>
            </a:r>
          </a:p>
        </p:txBody>
      </p:sp>
      <p:pic>
        <p:nvPicPr>
          <p:cNvPr id="48" name="Picture 30" descr="MC900030262[1]"/>
          <p:cNvPicPr>
            <a:picLocks noChangeAspect="1" noChangeArrowheads="1"/>
          </p:cNvPicPr>
          <p:nvPr/>
        </p:nvPicPr>
        <p:blipFill>
          <a:blip r:embed="rId5" cstate="print"/>
          <a:srcRect/>
          <a:stretch>
            <a:fillRect/>
          </a:stretch>
        </p:blipFill>
        <p:spPr bwMode="auto">
          <a:xfrm>
            <a:off x="3492500" y="1022350"/>
            <a:ext cx="257175" cy="204788"/>
          </a:xfrm>
          <a:prstGeom prst="rect">
            <a:avLst/>
          </a:prstGeom>
          <a:noFill/>
          <a:ln w="9525">
            <a:noFill/>
            <a:miter lim="800000"/>
            <a:headEnd/>
            <a:tailEnd/>
          </a:ln>
        </p:spPr>
      </p:pic>
      <p:pic>
        <p:nvPicPr>
          <p:cNvPr id="49" name="Picture 30" descr="MC900030262[1]"/>
          <p:cNvPicPr>
            <a:picLocks noChangeAspect="1" noChangeArrowheads="1"/>
          </p:cNvPicPr>
          <p:nvPr/>
        </p:nvPicPr>
        <p:blipFill>
          <a:blip r:embed="rId5" cstate="print"/>
          <a:srcRect/>
          <a:stretch>
            <a:fillRect/>
          </a:stretch>
        </p:blipFill>
        <p:spPr bwMode="auto">
          <a:xfrm>
            <a:off x="3494088" y="1330325"/>
            <a:ext cx="257175" cy="204788"/>
          </a:xfrm>
          <a:prstGeom prst="rect">
            <a:avLst/>
          </a:prstGeom>
          <a:noFill/>
          <a:ln w="9525">
            <a:noFill/>
            <a:miter lim="800000"/>
            <a:headEnd/>
            <a:tailEnd/>
          </a:ln>
        </p:spPr>
      </p:pic>
      <p:pic>
        <p:nvPicPr>
          <p:cNvPr id="50" name="Picture 30" descr="MC900030262[1]"/>
          <p:cNvPicPr>
            <a:picLocks noChangeAspect="1" noChangeArrowheads="1"/>
          </p:cNvPicPr>
          <p:nvPr/>
        </p:nvPicPr>
        <p:blipFill>
          <a:blip r:embed="rId5" cstate="print"/>
          <a:srcRect/>
          <a:stretch>
            <a:fillRect/>
          </a:stretch>
        </p:blipFill>
        <p:spPr bwMode="auto">
          <a:xfrm>
            <a:off x="3492500" y="1617663"/>
            <a:ext cx="257175" cy="204787"/>
          </a:xfrm>
          <a:prstGeom prst="rect">
            <a:avLst/>
          </a:prstGeom>
          <a:noFill/>
          <a:ln w="9525">
            <a:noFill/>
            <a:miter lim="800000"/>
            <a:headEnd/>
            <a:tailEnd/>
          </a:ln>
        </p:spPr>
      </p:pic>
      <p:pic>
        <p:nvPicPr>
          <p:cNvPr id="51" name="Picture 30" descr="MC900030262[1]"/>
          <p:cNvPicPr>
            <a:picLocks noChangeAspect="1" noChangeArrowheads="1"/>
          </p:cNvPicPr>
          <p:nvPr/>
        </p:nvPicPr>
        <p:blipFill>
          <a:blip r:embed="rId5" cstate="print"/>
          <a:srcRect/>
          <a:stretch>
            <a:fillRect/>
          </a:stretch>
        </p:blipFill>
        <p:spPr bwMode="auto">
          <a:xfrm>
            <a:off x="3514725" y="1905000"/>
            <a:ext cx="258763" cy="206375"/>
          </a:xfrm>
          <a:prstGeom prst="rect">
            <a:avLst/>
          </a:prstGeom>
          <a:noFill/>
          <a:ln w="9525">
            <a:noFill/>
            <a:miter lim="800000"/>
            <a:headEnd/>
            <a:tailEnd/>
          </a:ln>
        </p:spPr>
      </p:pic>
      <p:pic>
        <p:nvPicPr>
          <p:cNvPr id="52" name="Picture 30" descr="MC900030262[1]"/>
          <p:cNvPicPr>
            <a:picLocks noChangeAspect="1" noChangeArrowheads="1"/>
          </p:cNvPicPr>
          <p:nvPr/>
        </p:nvPicPr>
        <p:blipFill>
          <a:blip r:embed="rId5" cstate="print"/>
          <a:srcRect/>
          <a:stretch>
            <a:fillRect/>
          </a:stretch>
        </p:blipFill>
        <p:spPr bwMode="auto">
          <a:xfrm>
            <a:off x="2843213" y="1152525"/>
            <a:ext cx="258762" cy="204788"/>
          </a:xfrm>
          <a:prstGeom prst="rect">
            <a:avLst/>
          </a:prstGeom>
          <a:noFill/>
          <a:ln w="9525">
            <a:noFill/>
            <a:miter lim="800000"/>
            <a:headEnd/>
            <a:tailEnd/>
          </a:ln>
        </p:spPr>
      </p:pic>
      <p:pic>
        <p:nvPicPr>
          <p:cNvPr id="53" name="Picture 30" descr="MC900030262[1]"/>
          <p:cNvPicPr>
            <a:picLocks noChangeAspect="1" noChangeArrowheads="1"/>
          </p:cNvPicPr>
          <p:nvPr/>
        </p:nvPicPr>
        <p:blipFill>
          <a:blip r:embed="rId5" cstate="print"/>
          <a:srcRect/>
          <a:stretch>
            <a:fillRect/>
          </a:stretch>
        </p:blipFill>
        <p:spPr bwMode="auto">
          <a:xfrm>
            <a:off x="2843213" y="1444625"/>
            <a:ext cx="258762" cy="204788"/>
          </a:xfrm>
          <a:prstGeom prst="rect">
            <a:avLst/>
          </a:prstGeom>
          <a:noFill/>
          <a:ln w="9525">
            <a:noFill/>
            <a:miter lim="800000"/>
            <a:headEnd/>
            <a:tailEnd/>
          </a:ln>
        </p:spPr>
      </p:pic>
      <p:pic>
        <p:nvPicPr>
          <p:cNvPr id="54" name="Picture 30" descr="MC900030262[1]"/>
          <p:cNvPicPr>
            <a:picLocks noChangeAspect="1" noChangeArrowheads="1"/>
          </p:cNvPicPr>
          <p:nvPr/>
        </p:nvPicPr>
        <p:blipFill>
          <a:blip r:embed="rId5" cstate="print"/>
          <a:srcRect/>
          <a:stretch>
            <a:fillRect/>
          </a:stretch>
        </p:blipFill>
        <p:spPr bwMode="auto">
          <a:xfrm>
            <a:off x="2814638" y="1720850"/>
            <a:ext cx="258762" cy="204788"/>
          </a:xfrm>
          <a:prstGeom prst="rect">
            <a:avLst/>
          </a:prstGeom>
          <a:noFill/>
          <a:ln w="9525">
            <a:noFill/>
            <a:miter lim="800000"/>
            <a:headEnd/>
            <a:tailEnd/>
          </a:ln>
        </p:spPr>
      </p:pic>
      <p:pic>
        <p:nvPicPr>
          <p:cNvPr id="55" name="Picture 30" descr="MC900030262[1]"/>
          <p:cNvPicPr>
            <a:picLocks noChangeAspect="1" noChangeArrowheads="1"/>
          </p:cNvPicPr>
          <p:nvPr/>
        </p:nvPicPr>
        <p:blipFill>
          <a:blip r:embed="rId5" cstate="print"/>
          <a:srcRect/>
          <a:stretch>
            <a:fillRect/>
          </a:stretch>
        </p:blipFill>
        <p:spPr bwMode="auto">
          <a:xfrm>
            <a:off x="6900863" y="4519613"/>
            <a:ext cx="257175" cy="204787"/>
          </a:xfrm>
          <a:prstGeom prst="rect">
            <a:avLst/>
          </a:prstGeom>
          <a:noFill/>
          <a:ln w="9525">
            <a:noFill/>
            <a:miter lim="800000"/>
            <a:headEnd/>
            <a:tailEnd/>
          </a:ln>
        </p:spPr>
      </p:pic>
      <p:pic>
        <p:nvPicPr>
          <p:cNvPr id="56" name="Picture 30" descr="MC900030262[1]"/>
          <p:cNvPicPr>
            <a:picLocks noChangeAspect="1" noChangeArrowheads="1"/>
          </p:cNvPicPr>
          <p:nvPr/>
        </p:nvPicPr>
        <p:blipFill>
          <a:blip r:embed="rId5" cstate="print"/>
          <a:srcRect/>
          <a:stretch>
            <a:fillRect/>
          </a:stretch>
        </p:blipFill>
        <p:spPr bwMode="auto">
          <a:xfrm>
            <a:off x="6567488" y="4519613"/>
            <a:ext cx="257175" cy="204787"/>
          </a:xfrm>
          <a:prstGeom prst="rect">
            <a:avLst/>
          </a:prstGeom>
          <a:noFill/>
          <a:ln w="9525">
            <a:noFill/>
            <a:miter lim="800000"/>
            <a:headEnd/>
            <a:tailEnd/>
          </a:ln>
        </p:spPr>
      </p:pic>
      <p:pic>
        <p:nvPicPr>
          <p:cNvPr id="57" name="Picture 30" descr="MC900030262[1]"/>
          <p:cNvPicPr>
            <a:picLocks noChangeAspect="1" noChangeArrowheads="1"/>
          </p:cNvPicPr>
          <p:nvPr/>
        </p:nvPicPr>
        <p:blipFill>
          <a:blip r:embed="rId5" cstate="print"/>
          <a:srcRect/>
          <a:stretch>
            <a:fillRect/>
          </a:stretch>
        </p:blipFill>
        <p:spPr bwMode="auto">
          <a:xfrm>
            <a:off x="6259513" y="4519613"/>
            <a:ext cx="258762" cy="204787"/>
          </a:xfrm>
          <a:prstGeom prst="rect">
            <a:avLst/>
          </a:prstGeom>
          <a:noFill/>
          <a:ln w="9525">
            <a:noFill/>
            <a:miter lim="800000"/>
            <a:headEnd/>
            <a:tailEnd/>
          </a:ln>
        </p:spPr>
      </p:pic>
      <p:pic>
        <p:nvPicPr>
          <p:cNvPr id="58" name="Picture 30" descr="MC900030262[1]"/>
          <p:cNvPicPr>
            <a:picLocks noChangeAspect="1" noChangeArrowheads="1"/>
          </p:cNvPicPr>
          <p:nvPr/>
        </p:nvPicPr>
        <p:blipFill>
          <a:blip r:embed="rId5" cstate="print"/>
          <a:srcRect/>
          <a:stretch>
            <a:fillRect/>
          </a:stretch>
        </p:blipFill>
        <p:spPr bwMode="auto">
          <a:xfrm>
            <a:off x="6954838" y="5238750"/>
            <a:ext cx="257175" cy="206375"/>
          </a:xfrm>
          <a:prstGeom prst="rect">
            <a:avLst/>
          </a:prstGeom>
          <a:noFill/>
          <a:ln w="9525">
            <a:noFill/>
            <a:miter lim="800000"/>
            <a:headEnd/>
            <a:tailEnd/>
          </a:ln>
        </p:spPr>
      </p:pic>
      <p:pic>
        <p:nvPicPr>
          <p:cNvPr id="59" name="Picture 30" descr="MC900030262[1]"/>
          <p:cNvPicPr>
            <a:picLocks noChangeAspect="1" noChangeArrowheads="1"/>
          </p:cNvPicPr>
          <p:nvPr/>
        </p:nvPicPr>
        <p:blipFill>
          <a:blip r:embed="rId5" cstate="print"/>
          <a:srcRect/>
          <a:stretch>
            <a:fillRect/>
          </a:stretch>
        </p:blipFill>
        <p:spPr bwMode="auto">
          <a:xfrm>
            <a:off x="6681788" y="5221288"/>
            <a:ext cx="258762" cy="204787"/>
          </a:xfrm>
          <a:prstGeom prst="rect">
            <a:avLst/>
          </a:prstGeom>
          <a:noFill/>
          <a:ln w="9525">
            <a:noFill/>
            <a:miter lim="800000"/>
            <a:headEnd/>
            <a:tailEnd/>
          </a:ln>
        </p:spPr>
      </p:pic>
      <p:pic>
        <p:nvPicPr>
          <p:cNvPr id="60" name="Picture 30" descr="MC900030262[1]"/>
          <p:cNvPicPr>
            <a:picLocks noChangeAspect="1" noChangeArrowheads="1"/>
          </p:cNvPicPr>
          <p:nvPr/>
        </p:nvPicPr>
        <p:blipFill>
          <a:blip r:embed="rId5" cstate="print"/>
          <a:srcRect/>
          <a:stretch>
            <a:fillRect/>
          </a:stretch>
        </p:blipFill>
        <p:spPr bwMode="auto">
          <a:xfrm>
            <a:off x="6388100" y="5237163"/>
            <a:ext cx="258763" cy="204787"/>
          </a:xfrm>
          <a:prstGeom prst="rect">
            <a:avLst/>
          </a:prstGeom>
          <a:noFill/>
          <a:ln w="9525">
            <a:noFill/>
            <a:miter lim="800000"/>
            <a:headEnd/>
            <a:tailEnd/>
          </a:ln>
        </p:spPr>
      </p:pic>
      <p:pic>
        <p:nvPicPr>
          <p:cNvPr id="61" name="Picture 30" descr="MC900030262[1]"/>
          <p:cNvPicPr>
            <a:picLocks noChangeAspect="1" noChangeArrowheads="1"/>
          </p:cNvPicPr>
          <p:nvPr/>
        </p:nvPicPr>
        <p:blipFill>
          <a:blip r:embed="rId5" cstate="print"/>
          <a:srcRect/>
          <a:stretch>
            <a:fillRect/>
          </a:stretch>
        </p:blipFill>
        <p:spPr bwMode="auto">
          <a:xfrm>
            <a:off x="6083300" y="5238750"/>
            <a:ext cx="258763" cy="206375"/>
          </a:xfrm>
          <a:prstGeom prst="rect">
            <a:avLst/>
          </a:prstGeom>
          <a:noFill/>
          <a:ln w="9525">
            <a:noFill/>
            <a:miter lim="800000"/>
            <a:headEnd/>
            <a:tailEnd/>
          </a:ln>
        </p:spPr>
      </p:pic>
      <p:pic>
        <p:nvPicPr>
          <p:cNvPr id="62" name="Picture 30" descr="MC900030262[1]"/>
          <p:cNvPicPr>
            <a:picLocks noChangeAspect="1" noChangeArrowheads="1"/>
          </p:cNvPicPr>
          <p:nvPr/>
        </p:nvPicPr>
        <p:blipFill>
          <a:blip r:embed="rId5" cstate="print"/>
          <a:srcRect/>
          <a:stretch>
            <a:fillRect/>
          </a:stretch>
        </p:blipFill>
        <p:spPr bwMode="auto">
          <a:xfrm>
            <a:off x="6715125" y="3433763"/>
            <a:ext cx="258763" cy="204787"/>
          </a:xfrm>
          <a:prstGeom prst="rect">
            <a:avLst/>
          </a:prstGeom>
          <a:noFill/>
          <a:ln w="9525">
            <a:noFill/>
            <a:miter lim="800000"/>
            <a:headEnd/>
            <a:tailEnd/>
          </a:ln>
        </p:spPr>
      </p:pic>
      <p:pic>
        <p:nvPicPr>
          <p:cNvPr id="63" name="Picture 30" descr="MC900030262[1]"/>
          <p:cNvPicPr>
            <a:picLocks noChangeAspect="1" noChangeArrowheads="1"/>
          </p:cNvPicPr>
          <p:nvPr/>
        </p:nvPicPr>
        <p:blipFill>
          <a:blip r:embed="rId5" cstate="print"/>
          <a:srcRect/>
          <a:stretch>
            <a:fillRect/>
          </a:stretch>
        </p:blipFill>
        <p:spPr bwMode="auto">
          <a:xfrm>
            <a:off x="6383338" y="3429000"/>
            <a:ext cx="258762" cy="204788"/>
          </a:xfrm>
          <a:prstGeom prst="rect">
            <a:avLst/>
          </a:prstGeom>
          <a:noFill/>
          <a:ln w="9525">
            <a:noFill/>
            <a:miter lim="800000"/>
            <a:headEnd/>
            <a:tailEnd/>
          </a:ln>
        </p:spPr>
      </p:pic>
      <p:pic>
        <p:nvPicPr>
          <p:cNvPr id="64" name="Picture 30" descr="MC900030262[1]"/>
          <p:cNvPicPr>
            <a:picLocks noChangeAspect="1" noChangeArrowheads="1"/>
          </p:cNvPicPr>
          <p:nvPr/>
        </p:nvPicPr>
        <p:blipFill>
          <a:blip r:embed="rId5" cstate="print"/>
          <a:srcRect/>
          <a:stretch>
            <a:fillRect/>
          </a:stretch>
        </p:blipFill>
        <p:spPr bwMode="auto">
          <a:xfrm>
            <a:off x="6084888" y="3429000"/>
            <a:ext cx="257175" cy="204788"/>
          </a:xfrm>
          <a:prstGeom prst="rect">
            <a:avLst/>
          </a:prstGeom>
          <a:noFill/>
          <a:ln w="9525">
            <a:noFill/>
            <a:miter lim="800000"/>
            <a:headEnd/>
            <a:tailEnd/>
          </a:ln>
        </p:spPr>
      </p:pic>
      <p:pic>
        <p:nvPicPr>
          <p:cNvPr id="65" name="Picture 30" descr="MC900030262[1]"/>
          <p:cNvPicPr>
            <a:picLocks noChangeAspect="1" noChangeArrowheads="1"/>
          </p:cNvPicPr>
          <p:nvPr/>
        </p:nvPicPr>
        <p:blipFill>
          <a:blip r:embed="rId5" cstate="print"/>
          <a:srcRect/>
          <a:stretch>
            <a:fillRect/>
          </a:stretch>
        </p:blipFill>
        <p:spPr bwMode="auto">
          <a:xfrm>
            <a:off x="7010400" y="3433763"/>
            <a:ext cx="258763" cy="204787"/>
          </a:xfrm>
          <a:prstGeom prst="rect">
            <a:avLst/>
          </a:prstGeom>
          <a:noFill/>
          <a:ln w="9525">
            <a:noFill/>
            <a:miter lim="800000"/>
            <a:headEnd/>
            <a:tailEnd/>
          </a:ln>
        </p:spPr>
      </p:pic>
      <p:pic>
        <p:nvPicPr>
          <p:cNvPr id="66" name="Picture 30" descr="MC900030262[1]"/>
          <p:cNvPicPr>
            <a:picLocks noChangeAspect="1" noChangeArrowheads="1"/>
          </p:cNvPicPr>
          <p:nvPr/>
        </p:nvPicPr>
        <p:blipFill>
          <a:blip r:embed="rId5" cstate="print"/>
          <a:srcRect/>
          <a:stretch>
            <a:fillRect/>
          </a:stretch>
        </p:blipFill>
        <p:spPr bwMode="auto">
          <a:xfrm>
            <a:off x="6843713" y="4133850"/>
            <a:ext cx="258762" cy="204788"/>
          </a:xfrm>
          <a:prstGeom prst="rect">
            <a:avLst/>
          </a:prstGeom>
          <a:noFill/>
          <a:ln w="9525">
            <a:noFill/>
            <a:miter lim="800000"/>
            <a:headEnd/>
            <a:tailEnd/>
          </a:ln>
        </p:spPr>
      </p:pic>
      <p:pic>
        <p:nvPicPr>
          <p:cNvPr id="67" name="Picture 30" descr="MC900030262[1]"/>
          <p:cNvPicPr>
            <a:picLocks noChangeAspect="1" noChangeArrowheads="1"/>
          </p:cNvPicPr>
          <p:nvPr/>
        </p:nvPicPr>
        <p:blipFill>
          <a:blip r:embed="rId5" cstate="print"/>
          <a:srcRect/>
          <a:stretch>
            <a:fillRect/>
          </a:stretch>
        </p:blipFill>
        <p:spPr bwMode="auto">
          <a:xfrm>
            <a:off x="6470650" y="4152900"/>
            <a:ext cx="257175" cy="204788"/>
          </a:xfrm>
          <a:prstGeom prst="rect">
            <a:avLst/>
          </a:prstGeom>
          <a:noFill/>
          <a:ln w="9525">
            <a:noFill/>
            <a:miter lim="800000"/>
            <a:headEnd/>
            <a:tailEnd/>
          </a:ln>
        </p:spPr>
      </p:pic>
      <p:pic>
        <p:nvPicPr>
          <p:cNvPr id="68" name="Picture 30" descr="MC900030262[1]"/>
          <p:cNvPicPr>
            <a:picLocks noChangeAspect="1" noChangeArrowheads="1"/>
          </p:cNvPicPr>
          <p:nvPr/>
        </p:nvPicPr>
        <p:blipFill>
          <a:blip r:embed="rId5" cstate="print"/>
          <a:srcRect/>
          <a:stretch>
            <a:fillRect/>
          </a:stretch>
        </p:blipFill>
        <p:spPr bwMode="auto">
          <a:xfrm>
            <a:off x="6083300" y="4149725"/>
            <a:ext cx="258763" cy="204788"/>
          </a:xfrm>
          <a:prstGeom prst="rect">
            <a:avLst/>
          </a:prstGeom>
          <a:noFill/>
          <a:ln w="9525">
            <a:noFill/>
            <a:miter lim="800000"/>
            <a:headEnd/>
            <a:tailEnd/>
          </a:ln>
        </p:spPr>
      </p:pic>
      <p:pic>
        <p:nvPicPr>
          <p:cNvPr id="71" name="Picture 30" descr="MC900030262[1]"/>
          <p:cNvPicPr>
            <a:picLocks noChangeAspect="1" noChangeArrowheads="1"/>
          </p:cNvPicPr>
          <p:nvPr/>
        </p:nvPicPr>
        <p:blipFill>
          <a:blip r:embed="rId5" cstate="print"/>
          <a:srcRect/>
          <a:stretch>
            <a:fillRect/>
          </a:stretch>
        </p:blipFill>
        <p:spPr bwMode="auto">
          <a:xfrm>
            <a:off x="2814638" y="2970213"/>
            <a:ext cx="258762" cy="204787"/>
          </a:xfrm>
          <a:prstGeom prst="rect">
            <a:avLst/>
          </a:prstGeom>
          <a:noFill/>
          <a:ln w="9525">
            <a:noFill/>
            <a:miter lim="800000"/>
            <a:headEnd/>
            <a:tailEnd/>
          </a:ln>
        </p:spPr>
      </p:pic>
      <p:pic>
        <p:nvPicPr>
          <p:cNvPr id="72" name="Picture 30" descr="MC900030262[1]"/>
          <p:cNvPicPr>
            <a:picLocks noChangeAspect="1" noChangeArrowheads="1"/>
          </p:cNvPicPr>
          <p:nvPr/>
        </p:nvPicPr>
        <p:blipFill>
          <a:blip r:embed="rId5" cstate="print"/>
          <a:srcRect/>
          <a:stretch>
            <a:fillRect/>
          </a:stretch>
        </p:blipFill>
        <p:spPr bwMode="auto">
          <a:xfrm>
            <a:off x="2814638" y="2593975"/>
            <a:ext cx="258762" cy="204788"/>
          </a:xfrm>
          <a:prstGeom prst="rect">
            <a:avLst/>
          </a:prstGeom>
          <a:noFill/>
          <a:ln w="9525">
            <a:noFill/>
            <a:miter lim="800000"/>
            <a:headEnd/>
            <a:tailEnd/>
          </a:ln>
        </p:spPr>
      </p:pic>
      <p:pic>
        <p:nvPicPr>
          <p:cNvPr id="89" name="Picture 30" descr="MC900030262[1]"/>
          <p:cNvPicPr>
            <a:picLocks noChangeAspect="1" noChangeArrowheads="1"/>
          </p:cNvPicPr>
          <p:nvPr/>
        </p:nvPicPr>
        <p:blipFill>
          <a:blip r:embed="rId5" cstate="print"/>
          <a:srcRect/>
          <a:stretch>
            <a:fillRect/>
          </a:stretch>
        </p:blipFill>
        <p:spPr bwMode="auto">
          <a:xfrm>
            <a:off x="1692275" y="3392488"/>
            <a:ext cx="257175" cy="204787"/>
          </a:xfrm>
          <a:prstGeom prst="rect">
            <a:avLst/>
          </a:prstGeom>
          <a:noFill/>
          <a:ln w="9525">
            <a:noFill/>
            <a:miter lim="800000"/>
            <a:headEnd/>
            <a:tailEnd/>
          </a:ln>
        </p:spPr>
      </p:pic>
      <p:pic>
        <p:nvPicPr>
          <p:cNvPr id="90" name="Picture 30" descr="MC900030262[1]"/>
          <p:cNvPicPr>
            <a:picLocks noChangeAspect="1" noChangeArrowheads="1"/>
          </p:cNvPicPr>
          <p:nvPr/>
        </p:nvPicPr>
        <p:blipFill>
          <a:blip r:embed="rId5" cstate="print"/>
          <a:srcRect/>
          <a:stretch>
            <a:fillRect/>
          </a:stretch>
        </p:blipFill>
        <p:spPr bwMode="auto">
          <a:xfrm>
            <a:off x="1982788" y="3400425"/>
            <a:ext cx="257175" cy="204788"/>
          </a:xfrm>
          <a:prstGeom prst="rect">
            <a:avLst/>
          </a:prstGeom>
          <a:noFill/>
          <a:ln w="9525">
            <a:noFill/>
            <a:miter lim="800000"/>
            <a:headEnd/>
            <a:tailEnd/>
          </a:ln>
        </p:spPr>
      </p:pic>
      <p:pic>
        <p:nvPicPr>
          <p:cNvPr id="91" name="Picture 30" descr="MC900030262[1]"/>
          <p:cNvPicPr>
            <a:picLocks noChangeAspect="1" noChangeArrowheads="1"/>
          </p:cNvPicPr>
          <p:nvPr/>
        </p:nvPicPr>
        <p:blipFill>
          <a:blip r:embed="rId5" cstate="print"/>
          <a:srcRect/>
          <a:stretch>
            <a:fillRect/>
          </a:stretch>
        </p:blipFill>
        <p:spPr bwMode="auto">
          <a:xfrm>
            <a:off x="2297113" y="3422650"/>
            <a:ext cx="258762" cy="204788"/>
          </a:xfrm>
          <a:prstGeom prst="rect">
            <a:avLst/>
          </a:prstGeom>
          <a:noFill/>
          <a:ln w="9525">
            <a:noFill/>
            <a:miter lim="800000"/>
            <a:headEnd/>
            <a:tailEnd/>
          </a:ln>
        </p:spPr>
      </p:pic>
      <p:pic>
        <p:nvPicPr>
          <p:cNvPr id="92" name="Picture 30" descr="MC900030262[1]"/>
          <p:cNvPicPr>
            <a:picLocks noChangeAspect="1" noChangeArrowheads="1"/>
          </p:cNvPicPr>
          <p:nvPr/>
        </p:nvPicPr>
        <p:blipFill>
          <a:blip r:embed="rId5" cstate="print"/>
          <a:srcRect/>
          <a:stretch>
            <a:fillRect/>
          </a:stretch>
        </p:blipFill>
        <p:spPr bwMode="auto">
          <a:xfrm>
            <a:off x="2586038" y="3422650"/>
            <a:ext cx="257175" cy="204788"/>
          </a:xfrm>
          <a:prstGeom prst="rect">
            <a:avLst/>
          </a:prstGeom>
          <a:noFill/>
          <a:ln w="9525">
            <a:noFill/>
            <a:miter lim="800000"/>
            <a:headEnd/>
            <a:tailEnd/>
          </a:ln>
        </p:spPr>
      </p:pic>
      <p:pic>
        <p:nvPicPr>
          <p:cNvPr id="93" name="Picture 30" descr="MC900030262[1]"/>
          <p:cNvPicPr>
            <a:picLocks noChangeAspect="1" noChangeArrowheads="1"/>
          </p:cNvPicPr>
          <p:nvPr/>
        </p:nvPicPr>
        <p:blipFill>
          <a:blip r:embed="rId5" cstate="print"/>
          <a:srcRect/>
          <a:stretch>
            <a:fillRect/>
          </a:stretch>
        </p:blipFill>
        <p:spPr bwMode="auto">
          <a:xfrm>
            <a:off x="1690688" y="4152900"/>
            <a:ext cx="258762" cy="204788"/>
          </a:xfrm>
          <a:prstGeom prst="rect">
            <a:avLst/>
          </a:prstGeom>
          <a:noFill/>
          <a:ln w="9525">
            <a:noFill/>
            <a:miter lim="800000"/>
            <a:headEnd/>
            <a:tailEnd/>
          </a:ln>
        </p:spPr>
      </p:pic>
      <p:pic>
        <p:nvPicPr>
          <p:cNvPr id="94" name="Picture 30" descr="MC900030262[1]"/>
          <p:cNvPicPr>
            <a:picLocks noChangeAspect="1" noChangeArrowheads="1"/>
          </p:cNvPicPr>
          <p:nvPr/>
        </p:nvPicPr>
        <p:blipFill>
          <a:blip r:embed="rId5" cstate="print"/>
          <a:srcRect/>
          <a:stretch>
            <a:fillRect/>
          </a:stretch>
        </p:blipFill>
        <p:spPr bwMode="auto">
          <a:xfrm>
            <a:off x="2039938" y="4152900"/>
            <a:ext cx="257175" cy="204788"/>
          </a:xfrm>
          <a:prstGeom prst="rect">
            <a:avLst/>
          </a:prstGeom>
          <a:noFill/>
          <a:ln w="9525">
            <a:noFill/>
            <a:miter lim="800000"/>
            <a:headEnd/>
            <a:tailEnd/>
          </a:ln>
        </p:spPr>
      </p:pic>
      <p:pic>
        <p:nvPicPr>
          <p:cNvPr id="95" name="Picture 30" descr="MC900030262[1]"/>
          <p:cNvPicPr>
            <a:picLocks noChangeAspect="1" noChangeArrowheads="1"/>
          </p:cNvPicPr>
          <p:nvPr/>
        </p:nvPicPr>
        <p:blipFill>
          <a:blip r:embed="rId5" cstate="print"/>
          <a:srcRect/>
          <a:stretch>
            <a:fillRect/>
          </a:stretch>
        </p:blipFill>
        <p:spPr bwMode="auto">
          <a:xfrm>
            <a:off x="2425700" y="4152900"/>
            <a:ext cx="258763" cy="204788"/>
          </a:xfrm>
          <a:prstGeom prst="rect">
            <a:avLst/>
          </a:prstGeom>
          <a:noFill/>
          <a:ln w="9525">
            <a:noFill/>
            <a:miter lim="800000"/>
            <a:headEnd/>
            <a:tailEnd/>
          </a:ln>
        </p:spPr>
      </p:pic>
      <p:pic>
        <p:nvPicPr>
          <p:cNvPr id="96" name="Picture 30" descr="MC900030262[1]"/>
          <p:cNvPicPr>
            <a:picLocks noChangeAspect="1" noChangeArrowheads="1"/>
          </p:cNvPicPr>
          <p:nvPr/>
        </p:nvPicPr>
        <p:blipFill>
          <a:blip r:embed="rId5" cstate="print"/>
          <a:srcRect/>
          <a:stretch>
            <a:fillRect/>
          </a:stretch>
        </p:blipFill>
        <p:spPr bwMode="auto">
          <a:xfrm>
            <a:off x="1690688" y="4508500"/>
            <a:ext cx="258762" cy="204788"/>
          </a:xfrm>
          <a:prstGeom prst="rect">
            <a:avLst/>
          </a:prstGeom>
          <a:noFill/>
          <a:ln w="9525">
            <a:noFill/>
            <a:miter lim="800000"/>
            <a:headEnd/>
            <a:tailEnd/>
          </a:ln>
        </p:spPr>
      </p:pic>
      <p:pic>
        <p:nvPicPr>
          <p:cNvPr id="97" name="Picture 30" descr="MC900030262[1]"/>
          <p:cNvPicPr>
            <a:picLocks noChangeAspect="1" noChangeArrowheads="1"/>
          </p:cNvPicPr>
          <p:nvPr/>
        </p:nvPicPr>
        <p:blipFill>
          <a:blip r:embed="rId5" cstate="print"/>
          <a:srcRect/>
          <a:stretch>
            <a:fillRect/>
          </a:stretch>
        </p:blipFill>
        <p:spPr bwMode="auto">
          <a:xfrm>
            <a:off x="2024063" y="4519613"/>
            <a:ext cx="258762" cy="204787"/>
          </a:xfrm>
          <a:prstGeom prst="rect">
            <a:avLst/>
          </a:prstGeom>
          <a:noFill/>
          <a:ln w="9525">
            <a:noFill/>
            <a:miter lim="800000"/>
            <a:headEnd/>
            <a:tailEnd/>
          </a:ln>
        </p:spPr>
      </p:pic>
      <p:pic>
        <p:nvPicPr>
          <p:cNvPr id="98" name="Picture 30" descr="MC900030262[1]"/>
          <p:cNvPicPr>
            <a:picLocks noChangeAspect="1" noChangeArrowheads="1"/>
          </p:cNvPicPr>
          <p:nvPr/>
        </p:nvPicPr>
        <p:blipFill>
          <a:blip r:embed="rId5" cstate="print"/>
          <a:srcRect/>
          <a:stretch>
            <a:fillRect/>
          </a:stretch>
        </p:blipFill>
        <p:spPr bwMode="auto">
          <a:xfrm>
            <a:off x="2425700" y="4519613"/>
            <a:ext cx="258763" cy="204787"/>
          </a:xfrm>
          <a:prstGeom prst="rect">
            <a:avLst/>
          </a:prstGeom>
          <a:noFill/>
          <a:ln w="9525">
            <a:noFill/>
            <a:miter lim="800000"/>
            <a:headEnd/>
            <a:tailEnd/>
          </a:ln>
        </p:spPr>
      </p:pic>
      <p:pic>
        <p:nvPicPr>
          <p:cNvPr id="99" name="Picture 30" descr="MC900030262[1]"/>
          <p:cNvPicPr>
            <a:picLocks noChangeAspect="1" noChangeArrowheads="1"/>
          </p:cNvPicPr>
          <p:nvPr/>
        </p:nvPicPr>
        <p:blipFill>
          <a:blip r:embed="rId5" cstate="print"/>
          <a:srcRect/>
          <a:stretch>
            <a:fillRect/>
          </a:stretch>
        </p:blipFill>
        <p:spPr bwMode="auto">
          <a:xfrm>
            <a:off x="1692275" y="5238750"/>
            <a:ext cx="257175" cy="206375"/>
          </a:xfrm>
          <a:prstGeom prst="rect">
            <a:avLst/>
          </a:prstGeom>
          <a:noFill/>
          <a:ln w="9525">
            <a:noFill/>
            <a:miter lim="800000"/>
            <a:headEnd/>
            <a:tailEnd/>
          </a:ln>
        </p:spPr>
      </p:pic>
      <p:pic>
        <p:nvPicPr>
          <p:cNvPr id="100" name="Picture 30" descr="MC900030262[1]"/>
          <p:cNvPicPr>
            <a:picLocks noChangeAspect="1" noChangeArrowheads="1"/>
          </p:cNvPicPr>
          <p:nvPr/>
        </p:nvPicPr>
        <p:blipFill>
          <a:blip r:embed="rId5" cstate="print"/>
          <a:srcRect/>
          <a:stretch>
            <a:fillRect/>
          </a:stretch>
        </p:blipFill>
        <p:spPr bwMode="auto">
          <a:xfrm>
            <a:off x="1982788" y="5238750"/>
            <a:ext cx="257175" cy="206375"/>
          </a:xfrm>
          <a:prstGeom prst="rect">
            <a:avLst/>
          </a:prstGeom>
          <a:noFill/>
          <a:ln w="9525">
            <a:noFill/>
            <a:miter lim="800000"/>
            <a:headEnd/>
            <a:tailEnd/>
          </a:ln>
        </p:spPr>
      </p:pic>
      <p:pic>
        <p:nvPicPr>
          <p:cNvPr id="101" name="Picture 30" descr="MC900030262[1]"/>
          <p:cNvPicPr>
            <a:picLocks noChangeAspect="1" noChangeArrowheads="1"/>
          </p:cNvPicPr>
          <p:nvPr/>
        </p:nvPicPr>
        <p:blipFill>
          <a:blip r:embed="rId5" cstate="print"/>
          <a:srcRect/>
          <a:stretch>
            <a:fillRect/>
          </a:stretch>
        </p:blipFill>
        <p:spPr bwMode="auto">
          <a:xfrm>
            <a:off x="2297113" y="5237163"/>
            <a:ext cx="258762" cy="204787"/>
          </a:xfrm>
          <a:prstGeom prst="rect">
            <a:avLst/>
          </a:prstGeom>
          <a:noFill/>
          <a:ln w="9525">
            <a:noFill/>
            <a:miter lim="800000"/>
            <a:headEnd/>
            <a:tailEnd/>
          </a:ln>
        </p:spPr>
      </p:pic>
      <p:pic>
        <p:nvPicPr>
          <p:cNvPr id="102" name="Picture 30" descr="MC900030262[1]"/>
          <p:cNvPicPr>
            <a:picLocks noChangeAspect="1" noChangeArrowheads="1"/>
          </p:cNvPicPr>
          <p:nvPr/>
        </p:nvPicPr>
        <p:blipFill>
          <a:blip r:embed="rId5" cstate="print"/>
          <a:srcRect/>
          <a:stretch>
            <a:fillRect/>
          </a:stretch>
        </p:blipFill>
        <p:spPr bwMode="auto">
          <a:xfrm>
            <a:off x="2586038" y="5210175"/>
            <a:ext cx="257175" cy="206375"/>
          </a:xfrm>
          <a:prstGeom prst="rect">
            <a:avLst/>
          </a:prstGeom>
          <a:noFill/>
          <a:ln w="9525">
            <a:noFill/>
            <a:miter lim="800000"/>
            <a:headEnd/>
            <a:tailEnd/>
          </a:ln>
        </p:spPr>
      </p:pic>
      <p:pic>
        <p:nvPicPr>
          <p:cNvPr id="103" name="Picture 30" descr="MC900030262[1]"/>
          <p:cNvPicPr>
            <a:picLocks noChangeAspect="1" noChangeArrowheads="1"/>
          </p:cNvPicPr>
          <p:nvPr/>
        </p:nvPicPr>
        <p:blipFill>
          <a:blip r:embed="rId5" cstate="print"/>
          <a:srcRect/>
          <a:stretch>
            <a:fillRect/>
          </a:stretch>
        </p:blipFill>
        <p:spPr bwMode="auto">
          <a:xfrm>
            <a:off x="2744788" y="5589588"/>
            <a:ext cx="257175" cy="204787"/>
          </a:xfrm>
          <a:prstGeom prst="rect">
            <a:avLst/>
          </a:prstGeom>
          <a:noFill/>
          <a:ln w="9525">
            <a:noFill/>
            <a:miter lim="800000"/>
            <a:headEnd/>
            <a:tailEnd/>
          </a:ln>
        </p:spPr>
      </p:pic>
      <p:pic>
        <p:nvPicPr>
          <p:cNvPr id="32" name="Picture 30" descr="MC900030262[1]"/>
          <p:cNvPicPr>
            <a:picLocks noChangeAspect="1" noChangeArrowheads="1"/>
          </p:cNvPicPr>
          <p:nvPr/>
        </p:nvPicPr>
        <p:blipFill>
          <a:blip r:embed="rId5" cstate="print"/>
          <a:srcRect/>
          <a:stretch>
            <a:fillRect/>
          </a:stretch>
        </p:blipFill>
        <p:spPr bwMode="auto">
          <a:xfrm>
            <a:off x="5135562" y="3944937"/>
            <a:ext cx="258763" cy="204788"/>
          </a:xfrm>
          <a:prstGeom prst="rect">
            <a:avLst/>
          </a:prstGeom>
          <a:noFill/>
          <a:ln w="9525">
            <a:noFill/>
            <a:miter lim="800000"/>
            <a:headEnd/>
            <a:tailEnd/>
          </a:ln>
        </p:spPr>
      </p:pic>
      <p:grpSp>
        <p:nvGrpSpPr>
          <p:cNvPr id="3" name="Group 7"/>
          <p:cNvGrpSpPr>
            <a:grpSpLocks/>
          </p:cNvGrpSpPr>
          <p:nvPr/>
        </p:nvGrpSpPr>
        <p:grpSpPr bwMode="auto">
          <a:xfrm>
            <a:off x="1662906" y="745331"/>
            <a:ext cx="6465888" cy="5534025"/>
            <a:chOff x="770" y="493"/>
            <a:chExt cx="4073" cy="3486"/>
          </a:xfrm>
        </p:grpSpPr>
        <p:sp>
          <p:nvSpPr>
            <p:cNvPr id="21582" name="Freeform 8"/>
            <p:cNvSpPr>
              <a:spLocks/>
            </p:cNvSpPr>
            <p:nvPr/>
          </p:nvSpPr>
          <p:spPr bwMode="auto">
            <a:xfrm>
              <a:off x="770" y="493"/>
              <a:ext cx="1413" cy="3486"/>
            </a:xfrm>
            <a:custGeom>
              <a:avLst/>
              <a:gdLst>
                <a:gd name="T0" fmla="*/ 0 w 12739"/>
                <a:gd name="T1" fmla="*/ 1596 h 19177"/>
                <a:gd name="T2" fmla="*/ 14 w 12739"/>
                <a:gd name="T3" fmla="*/ 2988 h 19177"/>
                <a:gd name="T4" fmla="*/ 714 w 12739"/>
                <a:gd name="T5" fmla="*/ 2998 h 19177"/>
                <a:gd name="T6" fmla="*/ 687 w 12739"/>
                <a:gd name="T7" fmla="*/ 3485 h 19177"/>
                <a:gd name="T8" fmla="*/ 1413 w 12739"/>
                <a:gd name="T9" fmla="*/ 3471 h 19177"/>
                <a:gd name="T10" fmla="*/ 1407 w 12739"/>
                <a:gd name="T11" fmla="*/ 2091 h 19177"/>
                <a:gd name="T12" fmla="*/ 1401 w 12739"/>
                <a:gd name="T13" fmla="*/ 1790 h 19177"/>
                <a:gd name="T14" fmla="*/ 1407 w 12739"/>
                <a:gd name="T15" fmla="*/ 1716 h 19177"/>
                <a:gd name="T16" fmla="*/ 1383 w 12739"/>
                <a:gd name="T17" fmla="*/ 1607 h 19177"/>
                <a:gd name="T18" fmla="*/ 1396 w 12739"/>
                <a:gd name="T19" fmla="*/ 77 h 19177"/>
                <a:gd name="T20" fmla="*/ 1251 w 12739"/>
                <a:gd name="T21" fmla="*/ 39 h 19177"/>
                <a:gd name="T22" fmla="*/ 1253 w 12739"/>
                <a:gd name="T23" fmla="*/ 40 h 19177"/>
                <a:gd name="T24" fmla="*/ 962 w 12739"/>
                <a:gd name="T25" fmla="*/ 56 h 19177"/>
                <a:gd name="T26" fmla="*/ 974 w 12739"/>
                <a:gd name="T27" fmla="*/ 181 h 19177"/>
                <a:gd name="T28" fmla="*/ 684 w 12739"/>
                <a:gd name="T29" fmla="*/ 182 h 19177"/>
                <a:gd name="T30" fmla="*/ 715 w 12739"/>
                <a:gd name="T31" fmla="*/ 1604 h 19177"/>
                <a:gd name="T32" fmla="*/ 0 w 12739"/>
                <a:gd name="T33" fmla="*/ 1596 h 191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739" h="19177">
                  <a:moveTo>
                    <a:pt x="0" y="8782"/>
                  </a:moveTo>
                  <a:lnTo>
                    <a:pt x="123" y="16439"/>
                  </a:lnTo>
                  <a:lnTo>
                    <a:pt x="6434" y="16494"/>
                  </a:lnTo>
                  <a:cubicBezTo>
                    <a:pt x="5516" y="16375"/>
                    <a:pt x="7108" y="19293"/>
                    <a:pt x="6190" y="19174"/>
                  </a:cubicBezTo>
                  <a:lnTo>
                    <a:pt x="12739" y="19094"/>
                  </a:lnTo>
                  <a:cubicBezTo>
                    <a:pt x="12693" y="17092"/>
                    <a:pt x="12732" y="12818"/>
                    <a:pt x="12686" y="11502"/>
                  </a:cubicBezTo>
                  <a:cubicBezTo>
                    <a:pt x="12568" y="10448"/>
                    <a:pt x="12666" y="10769"/>
                    <a:pt x="12634" y="9847"/>
                  </a:cubicBezTo>
                  <a:cubicBezTo>
                    <a:pt x="12650" y="9711"/>
                    <a:pt x="12667" y="9576"/>
                    <a:pt x="12683" y="9440"/>
                  </a:cubicBezTo>
                  <a:lnTo>
                    <a:pt x="12467" y="8841"/>
                  </a:lnTo>
                  <a:cubicBezTo>
                    <a:pt x="12508" y="6034"/>
                    <a:pt x="12548" y="3228"/>
                    <a:pt x="12589" y="421"/>
                  </a:cubicBezTo>
                  <a:cubicBezTo>
                    <a:pt x="12541" y="-353"/>
                    <a:pt x="12579" y="168"/>
                    <a:pt x="11276" y="212"/>
                  </a:cubicBezTo>
                  <a:cubicBezTo>
                    <a:pt x="12633" y="178"/>
                    <a:pt x="12732" y="283"/>
                    <a:pt x="11295" y="219"/>
                  </a:cubicBezTo>
                  <a:cubicBezTo>
                    <a:pt x="8646" y="208"/>
                    <a:pt x="9102" y="45"/>
                    <a:pt x="8669" y="306"/>
                  </a:cubicBezTo>
                  <a:cubicBezTo>
                    <a:pt x="8663" y="167"/>
                    <a:pt x="8787" y="1135"/>
                    <a:pt x="8781" y="996"/>
                  </a:cubicBezTo>
                  <a:lnTo>
                    <a:pt x="6166" y="1000"/>
                  </a:lnTo>
                  <a:cubicBezTo>
                    <a:pt x="6259" y="3607"/>
                    <a:pt x="6351" y="6215"/>
                    <a:pt x="6444" y="8822"/>
                  </a:cubicBezTo>
                  <a:lnTo>
                    <a:pt x="0" y="8782"/>
                  </a:lnTo>
                  <a:close/>
                </a:path>
              </a:pathLst>
            </a:custGeom>
            <a:solidFill>
              <a:srgbClr val="00FF00">
                <a:alpha val="70195"/>
              </a:srgbClr>
            </a:solidFill>
            <a:ln w="53975">
              <a:noFill/>
              <a:round/>
              <a:headEnd/>
              <a:tailEnd/>
            </a:ln>
          </p:spPr>
          <p:txBody>
            <a:bodyPr/>
            <a:lstStyle/>
            <a:p>
              <a:endParaRPr lang="en-GB"/>
            </a:p>
          </p:txBody>
        </p:sp>
        <p:sp>
          <p:nvSpPr>
            <p:cNvPr id="21583" name="Freeform 10"/>
            <p:cNvSpPr>
              <a:spLocks/>
            </p:cNvSpPr>
            <p:nvPr/>
          </p:nvSpPr>
          <p:spPr bwMode="auto">
            <a:xfrm>
              <a:off x="3550" y="538"/>
              <a:ext cx="1293" cy="3437"/>
            </a:xfrm>
            <a:custGeom>
              <a:avLst/>
              <a:gdLst>
                <a:gd name="T0" fmla="*/ 692 w 35668"/>
                <a:gd name="T1" fmla="*/ 3437 h 54108"/>
                <a:gd name="T2" fmla="*/ 1149 w 35668"/>
                <a:gd name="T3" fmla="*/ 3432 h 54108"/>
                <a:gd name="T4" fmla="*/ 1293 w 35668"/>
                <a:gd name="T5" fmla="*/ 72 h 54108"/>
                <a:gd name="T6" fmla="*/ 940 w 35668"/>
                <a:gd name="T7" fmla="*/ 8 h 54108"/>
                <a:gd name="T8" fmla="*/ 921 w 35668"/>
                <a:gd name="T9" fmla="*/ 114 h 54108"/>
                <a:gd name="T10" fmla="*/ 693 w 35668"/>
                <a:gd name="T11" fmla="*/ 127 h 54108"/>
                <a:gd name="T12" fmla="*/ 676 w 35668"/>
                <a:gd name="T13" fmla="*/ 142 h 54108"/>
                <a:gd name="T14" fmla="*/ 644 w 35668"/>
                <a:gd name="T15" fmla="*/ 1558 h 54108"/>
                <a:gd name="T16" fmla="*/ 136 w 35668"/>
                <a:gd name="T17" fmla="*/ 1579 h 54108"/>
                <a:gd name="T18" fmla="*/ 0 w 35668"/>
                <a:gd name="T19" fmla="*/ 1579 h 54108"/>
                <a:gd name="T20" fmla="*/ 19 w 35668"/>
                <a:gd name="T21" fmla="*/ 2931 h 54108"/>
                <a:gd name="T22" fmla="*/ 668 w 35668"/>
                <a:gd name="T23" fmla="*/ 2931 h 54108"/>
                <a:gd name="T24" fmla="*/ 692 w 35668"/>
                <a:gd name="T25" fmla="*/ 3437 h 541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668" h="54108">
                  <a:moveTo>
                    <a:pt x="19098" y="54108"/>
                  </a:moveTo>
                  <a:lnTo>
                    <a:pt x="31703" y="54030"/>
                  </a:lnTo>
                  <a:cubicBezTo>
                    <a:pt x="31612" y="41863"/>
                    <a:pt x="33500" y="1127"/>
                    <a:pt x="35668" y="1128"/>
                  </a:cubicBezTo>
                  <a:cubicBezTo>
                    <a:pt x="35546" y="217"/>
                    <a:pt x="26922" y="-243"/>
                    <a:pt x="25941" y="131"/>
                  </a:cubicBezTo>
                  <a:cubicBezTo>
                    <a:pt x="24960" y="505"/>
                    <a:pt x="25531" y="480"/>
                    <a:pt x="25411" y="1787"/>
                  </a:cubicBezTo>
                  <a:cubicBezTo>
                    <a:pt x="23437" y="2036"/>
                    <a:pt x="19881" y="1250"/>
                    <a:pt x="19130" y="2006"/>
                  </a:cubicBezTo>
                  <a:cubicBezTo>
                    <a:pt x="17471" y="4351"/>
                    <a:pt x="18327" y="7529"/>
                    <a:pt x="18653" y="2240"/>
                  </a:cubicBezTo>
                  <a:cubicBezTo>
                    <a:pt x="18581" y="9847"/>
                    <a:pt x="18113" y="17227"/>
                    <a:pt x="17777" y="24532"/>
                  </a:cubicBezTo>
                  <a:lnTo>
                    <a:pt x="3747" y="24863"/>
                  </a:lnTo>
                  <a:lnTo>
                    <a:pt x="0" y="24863"/>
                  </a:lnTo>
                  <a:cubicBezTo>
                    <a:pt x="176" y="31956"/>
                    <a:pt x="353" y="39050"/>
                    <a:pt x="529" y="46143"/>
                  </a:cubicBezTo>
                  <a:lnTo>
                    <a:pt x="18437" y="46143"/>
                  </a:lnTo>
                  <a:cubicBezTo>
                    <a:pt x="18570" y="54089"/>
                    <a:pt x="18569" y="45935"/>
                    <a:pt x="19098" y="54108"/>
                  </a:cubicBezTo>
                  <a:close/>
                </a:path>
              </a:pathLst>
            </a:custGeom>
            <a:solidFill>
              <a:srgbClr val="00FF00">
                <a:alpha val="70195"/>
              </a:srgbClr>
            </a:solidFill>
            <a:ln w="53975">
              <a:noFill/>
              <a:round/>
              <a:headEnd/>
              <a:tailEnd/>
            </a:ln>
          </p:spPr>
          <p:txBody>
            <a:bodyPr/>
            <a:lstStyle/>
            <a:p>
              <a:endParaRPr lang="en-GB"/>
            </a:p>
          </p:txBody>
        </p:sp>
      </p:grpSp>
      <p:sp>
        <p:nvSpPr>
          <p:cNvPr id="139" name="Text Box 44"/>
          <p:cNvSpPr txBox="1">
            <a:spLocks noChangeArrowheads="1"/>
          </p:cNvSpPr>
          <p:nvPr/>
        </p:nvSpPr>
        <p:spPr bwMode="auto">
          <a:xfrm>
            <a:off x="5054600" y="2008188"/>
            <a:ext cx="2160588" cy="304800"/>
          </a:xfrm>
          <a:prstGeom prst="rect">
            <a:avLst/>
          </a:prstGeom>
          <a:noFill/>
          <a:ln w="53975">
            <a:noFill/>
            <a:miter lim="800000"/>
            <a:headEnd/>
            <a:tailEnd/>
          </a:ln>
        </p:spPr>
        <p:txBody>
          <a:bodyPr>
            <a:spAutoFit/>
          </a:bodyPr>
          <a:lstStyle/>
          <a:p>
            <a:pPr defTabSz="457200">
              <a:spcBef>
                <a:spcPct val="50000"/>
              </a:spcBef>
            </a:pPr>
            <a:r>
              <a:rPr lang="en-GB" sz="1400" b="1">
                <a:solidFill>
                  <a:srgbClr val="FF3300"/>
                </a:solidFill>
                <a:latin typeface="Calibri" pitchFamily="34" charset="0"/>
                <a:ea typeface="ＭＳ Ｐゴシック" pitchFamily="34" charset="-128"/>
                <a:cs typeface="Lucida Sans Unicode" pitchFamily="34" charset="0"/>
              </a:rPr>
              <a:t>Continuous Alarm</a:t>
            </a:r>
          </a:p>
        </p:txBody>
      </p:sp>
      <p:sp>
        <p:nvSpPr>
          <p:cNvPr id="140" name="Text Box 13"/>
          <p:cNvSpPr txBox="1">
            <a:spLocks noChangeArrowheads="1"/>
          </p:cNvSpPr>
          <p:nvPr/>
        </p:nvSpPr>
        <p:spPr bwMode="auto">
          <a:xfrm>
            <a:off x="615950" y="2593975"/>
            <a:ext cx="1944688" cy="304800"/>
          </a:xfrm>
          <a:prstGeom prst="rect">
            <a:avLst/>
          </a:prstGeom>
          <a:noFill/>
          <a:ln w="53975">
            <a:noFill/>
            <a:miter lim="800000"/>
            <a:headEnd/>
            <a:tailEnd/>
          </a:ln>
        </p:spPr>
        <p:txBody>
          <a:bodyPr>
            <a:spAutoFit/>
          </a:bodyPr>
          <a:lstStyle/>
          <a:p>
            <a:pPr defTabSz="457200">
              <a:spcBef>
                <a:spcPct val="50000"/>
              </a:spcBef>
            </a:pPr>
            <a:r>
              <a:rPr lang="en-GB" sz="1400" b="1">
                <a:solidFill>
                  <a:srgbClr val="66FF66"/>
                </a:solidFill>
                <a:latin typeface="Calibri" pitchFamily="34" charset="0"/>
                <a:ea typeface="ＭＳ Ｐゴシック" pitchFamily="34" charset="-128"/>
                <a:cs typeface="Lucida Sans Unicode" pitchFamily="34" charset="0"/>
              </a:rPr>
              <a:t>Intermittent</a:t>
            </a:r>
            <a:r>
              <a:rPr lang="en-GB" sz="1400" b="1">
                <a:solidFill>
                  <a:schemeClr val="folHlink"/>
                </a:solidFill>
                <a:latin typeface="Calibri" pitchFamily="34" charset="0"/>
                <a:ea typeface="ＭＳ Ｐゴシック" pitchFamily="34" charset="-128"/>
                <a:cs typeface="Lucida Sans Unicode" pitchFamily="34" charset="0"/>
              </a:rPr>
              <a:t> </a:t>
            </a:r>
            <a:r>
              <a:rPr lang="en-GB" sz="1400" b="1">
                <a:solidFill>
                  <a:srgbClr val="66FF66"/>
                </a:solidFill>
                <a:latin typeface="Calibri" pitchFamily="34" charset="0"/>
                <a:ea typeface="ＭＳ Ｐゴシック" pitchFamily="34" charset="-128"/>
                <a:cs typeface="Lucida Sans Unicode" pitchFamily="34" charset="0"/>
              </a:rPr>
              <a:t>Alarm</a:t>
            </a:r>
          </a:p>
        </p:txBody>
      </p:sp>
      <p:sp>
        <p:nvSpPr>
          <p:cNvPr id="141" name="Text Box 13"/>
          <p:cNvSpPr txBox="1">
            <a:spLocks noChangeArrowheads="1"/>
          </p:cNvSpPr>
          <p:nvPr/>
        </p:nvSpPr>
        <p:spPr bwMode="auto">
          <a:xfrm>
            <a:off x="7038975" y="6370638"/>
            <a:ext cx="1944688" cy="304800"/>
          </a:xfrm>
          <a:prstGeom prst="rect">
            <a:avLst/>
          </a:prstGeom>
          <a:noFill/>
          <a:ln w="53975">
            <a:noFill/>
            <a:miter lim="800000"/>
            <a:headEnd/>
            <a:tailEnd/>
          </a:ln>
        </p:spPr>
        <p:txBody>
          <a:bodyPr>
            <a:spAutoFit/>
          </a:bodyPr>
          <a:lstStyle/>
          <a:p>
            <a:pPr defTabSz="457200">
              <a:spcBef>
                <a:spcPct val="50000"/>
              </a:spcBef>
            </a:pPr>
            <a:r>
              <a:rPr lang="en-GB" sz="1400" b="1">
                <a:solidFill>
                  <a:srgbClr val="66FF66"/>
                </a:solidFill>
                <a:latin typeface="Calibri" pitchFamily="34" charset="0"/>
                <a:ea typeface="ＭＳ Ｐゴシック" pitchFamily="34" charset="-128"/>
                <a:cs typeface="Lucida Sans Unicode" pitchFamily="34" charset="0"/>
              </a:rPr>
              <a:t>Intermittent</a:t>
            </a:r>
            <a:r>
              <a:rPr lang="en-GB" sz="1400" b="1">
                <a:solidFill>
                  <a:schemeClr val="folHlink"/>
                </a:solidFill>
                <a:latin typeface="Calibri" pitchFamily="34" charset="0"/>
                <a:ea typeface="ＭＳ Ｐゴシック" pitchFamily="34" charset="-128"/>
                <a:cs typeface="Lucida Sans Unicode" pitchFamily="34" charset="0"/>
              </a:rPr>
              <a:t> </a:t>
            </a:r>
            <a:r>
              <a:rPr lang="en-GB" sz="1400" b="1">
                <a:solidFill>
                  <a:srgbClr val="66FF66"/>
                </a:solidFill>
                <a:latin typeface="Calibri" pitchFamily="34" charset="0"/>
                <a:ea typeface="ＭＳ Ｐゴシック" pitchFamily="34" charset="-128"/>
                <a:cs typeface="Lucida Sans Unicode" pitchFamily="34" charset="0"/>
              </a:rPr>
              <a:t>Alarm</a:t>
            </a:r>
          </a:p>
        </p:txBody>
      </p:sp>
      <p:pic>
        <p:nvPicPr>
          <p:cNvPr id="3077" name="Picture 4" descr="\\fcvmsrv003\users\WrigleyD1\Fire  &amp; HSE\volontario.gif"/>
          <p:cNvPicPr>
            <a:picLocks noChangeAspect="1" noChangeArrowheads="1"/>
          </p:cNvPicPr>
          <p:nvPr/>
        </p:nvPicPr>
        <p:blipFill>
          <a:blip r:embed="rId6" cstate="print"/>
          <a:srcRect/>
          <a:stretch>
            <a:fillRect/>
          </a:stretch>
        </p:blipFill>
        <p:spPr bwMode="auto">
          <a:xfrm>
            <a:off x="4210050" y="5946775"/>
            <a:ext cx="347663" cy="339725"/>
          </a:xfrm>
          <a:prstGeom prst="rect">
            <a:avLst/>
          </a:prstGeom>
          <a:noFill/>
          <a:ln w="9525">
            <a:noFill/>
            <a:miter lim="800000"/>
            <a:headEnd/>
            <a:tailEnd/>
          </a:ln>
        </p:spPr>
      </p:pic>
      <p:sp>
        <p:nvSpPr>
          <p:cNvPr id="21581" name="Rectangle 3077"/>
          <p:cNvSpPr>
            <a:spLocks noChangeArrowheads="1"/>
          </p:cNvSpPr>
          <p:nvPr/>
        </p:nvSpPr>
        <p:spPr bwMode="auto">
          <a:xfrm>
            <a:off x="127000" y="922338"/>
            <a:ext cx="2428875" cy="307975"/>
          </a:xfrm>
          <a:prstGeom prst="rect">
            <a:avLst/>
          </a:prstGeom>
          <a:noFill/>
          <a:ln w="9525">
            <a:noFill/>
            <a:miter lim="800000"/>
            <a:headEnd/>
            <a:tailEnd/>
          </a:ln>
        </p:spPr>
        <p:txBody>
          <a:bodyPr wrap="none">
            <a:spAutoFit/>
          </a:bodyPr>
          <a:lstStyle/>
          <a:p>
            <a:r>
              <a:rPr lang="en-GB" sz="1400" b="1" i="1" u="sng">
                <a:latin typeface="Calibri" pitchFamily="34" charset="0"/>
              </a:rPr>
              <a:t>Phased Horizontal Evacuation </a:t>
            </a:r>
          </a:p>
        </p:txBody>
      </p:sp>
      <p:sp>
        <p:nvSpPr>
          <p:cNvPr id="79"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9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9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92"/>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94"/>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6"/>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00"/>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1"/>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2"/>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03"/>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1"/>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29"/>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9"/>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1"/>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43"/>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5"/>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34"/>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107"/>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13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33"/>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39"/>
                                        </p:tgtEl>
                                        <p:attrNameLst>
                                          <p:attrName>style.visibility</p:attrName>
                                        </p:attrNameLst>
                                      </p:cBhvr>
                                      <p:to>
                                        <p:strVal val="visible"/>
                                      </p:to>
                                    </p:set>
                                  </p:childTnLst>
                                </p:cTn>
                              </p:par>
                              <p:par>
                                <p:cTn id="145" presetID="10" presetClass="entr" presetSubtype="0" repeatCount="indefinite" fill="hold" nodeType="withEffect">
                                  <p:stCondLst>
                                    <p:cond delay="0"/>
                                  </p:stCondLst>
                                  <p:childTnLst>
                                    <p:set>
                                      <p:cBhvr>
                                        <p:cTn id="146" dur="1" fill="hold">
                                          <p:stCondLst>
                                            <p:cond delay="0"/>
                                          </p:stCondLst>
                                        </p:cTn>
                                        <p:tgtEl>
                                          <p:spTgt spid="3"/>
                                        </p:tgtEl>
                                        <p:attrNameLst>
                                          <p:attrName>style.visibility</p:attrName>
                                        </p:attrNameLst>
                                      </p:cBhvr>
                                      <p:to>
                                        <p:strVal val="visible"/>
                                      </p:to>
                                    </p:set>
                                    <p:animEffect transition="in" filter="fade">
                                      <p:cBhvr>
                                        <p:cTn id="147" dur="2000"/>
                                        <p:tgtEl>
                                          <p:spTgt spid="3"/>
                                        </p:tgtEl>
                                      </p:cBhvr>
                                    </p:animEffect>
                                  </p:childTnLst>
                                </p:cTn>
                              </p:par>
                              <p:par>
                                <p:cTn id="148" presetID="1" presetClass="entr" presetSubtype="0" fill="hold" grpId="0" nodeType="withEffect">
                                  <p:stCondLst>
                                    <p:cond delay="0"/>
                                  </p:stCondLst>
                                  <p:childTnLst>
                                    <p:set>
                                      <p:cBhvr>
                                        <p:cTn id="149" dur="1" fill="hold">
                                          <p:stCondLst>
                                            <p:cond delay="0"/>
                                          </p:stCondLst>
                                        </p:cTn>
                                        <p:tgtEl>
                                          <p:spTgt spid="140"/>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141"/>
                                        </p:tgtEl>
                                        <p:attrNameLst>
                                          <p:attrName>style.visibility</p:attrName>
                                        </p:attrNameLst>
                                      </p:cBhvr>
                                      <p:to>
                                        <p:strVal val="visible"/>
                                      </p:to>
                                    </p:set>
                                  </p:childTnLst>
                                </p:cTn>
                              </p:par>
                            </p:childTnLst>
                          </p:cTn>
                        </p:par>
                      </p:childTnLst>
                    </p:cTn>
                  </p:par>
                  <p:par>
                    <p:cTn id="152" fill="hold">
                      <p:stCondLst>
                        <p:cond delay="indefinite"/>
                      </p:stCondLst>
                      <p:childTnLst>
                        <p:par>
                          <p:cTn id="153" fill="hold">
                            <p:stCondLst>
                              <p:cond delay="0"/>
                            </p:stCondLst>
                            <p:childTnLst>
                              <p:par>
                                <p:cTn id="154" presetID="0" presetClass="path" presetSubtype="0" accel="50000" decel="50000" fill="hold" nodeType="clickEffect">
                                  <p:stCondLst>
                                    <p:cond delay="0"/>
                                  </p:stCondLst>
                                  <p:childTnLst>
                                    <p:animMotion origin="layout" path="M 3.88889E-6 -3.7037E-7 C 0.00035 0.01042 0.00295 0.02685 0.00052 0.03727 C 0.00035 0.03843 -0.00573 0.04005 -0.0066 0.04051 C -0.01371 0.04537 -0.02049 0.05301 -0.0283 0.05602 C -0.03055 0.0581 -0.03212 0.05787 -0.0349 0.05833 C -0.0375 0.05926 -0.03976 0.06088 -0.04236 0.06158 C -0.04774 0.06458 -0.05417 0.06597 -0.0599 0.06713 C -0.0625 0.06875 -0.0651 0.06945 -0.06788 0.0706 C -0.0691 0.06505 -0.06927 0.05857 -0.06996 0.05278 C -0.07014 0.05046 -0.07083 0.04607 -0.07083 0.04607 C -0.07101 0.03542 -0.06805 0.01227 -0.07743 0.00509 C -0.07847 0.00232 -0.08038 -0.00162 -0.08246 -0.00324 C -0.08385 -0.00602 -0.0875 -0.01065 -0.0875 -0.01065 C -0.08854 -0.01667 -0.0908 -0.01759 -0.09323 -0.02176 C -0.09358 -0.02222 -0.09375 -0.02292 -0.0941 -0.02338 C -0.09444 -0.02407 -0.09496 -0.0243 -0.09531 -0.025 C -0.09601 -0.02592 -0.09705 -0.02824 -0.09705 -0.02824 C -0.09844 -0.03611 -0.09792 -0.0493 -0.10121 -0.05555 C -0.10226 -0.06759 -0.10139 -0.05671 -0.10208 -0.08333 C -0.10208 -0.08657 -0.10208 -0.09005 -0.10243 -0.09329 C -0.1026 -0.09467 -0.1033 -0.09722 -0.1033 -0.09722 C -0.10382 -0.10486 -0.10469 -0.12292 -0.1066 -0.12778 C -0.10712 -0.1338 -0.10729 -0.13958 -0.10781 -0.1456 C -0.10781 -0.14977 -0.11094 -0.19028 -0.10365 -0.20393 C -0.10312 -0.20625 -0.10295 -0.20694 -0.10156 -0.20833 C -0.10069 -0.21227 -0.09757 -0.21227 -0.09496 -0.21273 C -0.08837 -0.21898 -0.07118 -0.21551 -0.06319 -0.21551 " pathEditMode="relative" ptsTypes="ffffffffffffffffffffffffffA">
                                      <p:cBhvr>
                                        <p:cTn id="155" dur="2000" fill="hold"/>
                                        <p:tgtEl>
                                          <p:spTgt spid="32"/>
                                        </p:tgtEl>
                                        <p:attrNameLst>
                                          <p:attrName>ppt_x</p:attrName>
                                          <p:attrName>ppt_y</p:attrName>
                                        </p:attrNameLst>
                                      </p:cBhvr>
                                    </p:animMotion>
                                  </p:childTnLst>
                                </p:cTn>
                              </p:par>
                            </p:childTnLst>
                          </p:cTn>
                        </p:par>
                        <p:par>
                          <p:cTn id="156" fill="hold">
                            <p:stCondLst>
                              <p:cond delay="2000"/>
                            </p:stCondLst>
                            <p:childTnLst>
                              <p:par>
                                <p:cTn id="157" presetID="0" presetClass="path" presetSubtype="0" accel="50000" decel="50000" fill="hold" nodeType="afterEffect">
                                  <p:stCondLst>
                                    <p:cond delay="0"/>
                                  </p:stCondLst>
                                  <p:childTnLst>
                                    <p:animMotion origin="layout" path="M 3.88889E-6 2.59259E-6 C -0.00018 0.00162 -0.00035 0.00324 -0.00035 0.00486 C -0.00104 0.06319 0.01215 0.05532 -0.01788 0.05602 C -0.02101 0.05671 -0.02396 0.05787 -0.02709 0.05879 C -0.02882 0.05972 -0.03004 0.05995 -0.03195 0.06042 C -0.0342 0.06157 -0.03577 0.0618 -0.0382 0.06227 C -0.04271 0.04629 -0.03924 0.02824 -0.03959 0.01111 C -0.03959 0.00741 -0.04028 -0.0007 -0.04236 -0.00394 C -0.04358 -0.00602 -0.04792 -0.00718 -0.04792 -0.00718 C -0.04861 -0.01042 -0.05191 -0.01458 -0.05417 -0.01667 C -0.05538 -0.0206 -0.05782 -0.02338 -0.05903 -0.02732 C -0.0599 -0.03009 -0.06042 -0.03241 -0.06198 -0.03449 C -0.06285 -0.03866 -0.06476 -0.04329 -0.06667 -0.04676 C -0.06719 -0.04931 -0.06875 -0.0544 -0.06875 -0.0544 C -0.06962 -0.06713 -0.07118 -0.07963 -0.07205 -0.09236 C -0.07222 -0.10625 -0.0724 -0.12014 -0.0724 -0.13403 C -0.0724 -0.14306 -0.06997 -0.16042 -0.07361 -0.16898 C -0.07413 -0.17199 -0.075 -0.17523 -0.07709 -0.17662 C -0.07761 -0.1794 -0.07986 -0.18287 -0.08195 -0.18403 C -0.08611 -0.19167 -0.09479 -0.18611 -0.10157 -0.18611 " pathEditMode="relative" ptsTypes="fffffffffffffffffffA">
                                      <p:cBhvr>
                                        <p:cTn id="158" dur="2000" fill="hold"/>
                                        <p:tgtEl>
                                          <p:spTgt spid="33"/>
                                        </p:tgtEl>
                                        <p:attrNameLst>
                                          <p:attrName>ppt_x</p:attrName>
                                          <p:attrName>ppt_y</p:attrName>
                                        </p:attrNameLst>
                                      </p:cBhvr>
                                    </p:animMotion>
                                  </p:childTnLst>
                                </p:cTn>
                              </p:par>
                            </p:childTnLst>
                          </p:cTn>
                        </p:par>
                        <p:par>
                          <p:cTn id="159" fill="hold">
                            <p:stCondLst>
                              <p:cond delay="4000"/>
                            </p:stCondLst>
                            <p:childTnLst>
                              <p:par>
                                <p:cTn id="160" presetID="0" presetClass="path" presetSubtype="0" accel="50000" decel="50000" fill="hold" nodeType="afterEffect">
                                  <p:stCondLst>
                                    <p:cond delay="0"/>
                                  </p:stCondLst>
                                  <p:childTnLst>
                                    <p:animMotion origin="layout" path="M -5.55556E-7 2.96296E-6 C -0.00261 0.01412 -0.00087 0.00347 -5.55556E-7 0.03843 C 0.00052 0.0581 -0.00209 0.05232 0.01371 0.05278 C 0.04323 0.05741 0.07343 0.05602 0.10329 0.05671 C 0.10989 0.05648 0.11666 0.05741 0.12326 0.05602 C 0.1243 0.05579 0.12569 0.05139 0.12621 0.05 C 0.12795 0.0463 0.12899 0.04259 0.13246 0.0412 C 0.13402 0.03889 0.13628 0.03634 0.13819 0.03449 C 0.13958 0.03009 0.14305 0.02755 0.14583 0.02454 " pathEditMode="relative" ptsTypes="ffffffffA">
                                      <p:cBhvr>
                                        <p:cTn id="161" dur="2000" fill="hold"/>
                                        <p:tgtEl>
                                          <p:spTgt spid="31"/>
                                        </p:tgtEl>
                                        <p:attrNameLst>
                                          <p:attrName>ppt_x</p:attrName>
                                          <p:attrName>ppt_y</p:attrName>
                                        </p:attrNameLst>
                                      </p:cBhvr>
                                    </p:animMotion>
                                  </p:childTnLst>
                                </p:cTn>
                              </p:par>
                            </p:childTnLst>
                          </p:cTn>
                        </p:par>
                        <p:par>
                          <p:cTn id="162" fill="hold">
                            <p:stCondLst>
                              <p:cond delay="6000"/>
                            </p:stCondLst>
                            <p:childTnLst>
                              <p:par>
                                <p:cTn id="163" presetID="0" presetClass="path" presetSubtype="0" accel="50000" decel="50000" fill="hold" nodeType="afterEffect">
                                  <p:stCondLst>
                                    <p:cond delay="0"/>
                                  </p:stCondLst>
                                  <p:childTnLst>
                                    <p:animMotion origin="layout" path="M 4.72222E-6 3.33333E-6 C -0.00139 0.0081 -0.00087 0.00463 -0.00087 0.02153 C -0.00087 0.03102 -0.00052 0.04051 -0.00035 0.05 C -0.00035 0.05324 -0.00226 0.05833 4.72222E-6 0.05995 C 0.00451 0.06296 0.0099 0.06019 0.01493 0.06042 C 0.02656 0.06065 0.03802 0.06088 0.04965 0.06111 C 0.05122 0.06181 0.05191 0.06134 0.0533 0.06042 C 0.05469 0.05857 0.05556 0.05857 0.05747 0.05764 C 0.06042 0.05486 0.06319 0.05139 0.06632 0.04884 C 0.06806 0.04491 0.06701 0.04607 0.0691 0.04444 C 0.07031 0.0419 0.07222 0.04144 0.07378 0.03935 C 0.07431 0.03727 0.07587 0.03519 0.07743 0.03426 C 0.07865 0.03287 0.07969 0.03148 0.0809 0.02986 " pathEditMode="relative" ptsTypes="ffffffffffffA">
                                      <p:cBhvr>
                                        <p:cTn id="164" dur="2000" fill="hold"/>
                                        <p:tgtEl>
                                          <p:spTgt spid="30"/>
                                        </p:tgtEl>
                                        <p:attrNameLst>
                                          <p:attrName>ppt_x</p:attrName>
                                          <p:attrName>ppt_y</p:attrName>
                                        </p:attrNameLst>
                                      </p:cBhvr>
                                    </p:animMotion>
                                  </p:childTnLst>
                                </p:cTn>
                              </p:par>
                            </p:childTnLst>
                          </p:cTn>
                        </p:par>
                        <p:par>
                          <p:cTn id="165" fill="hold">
                            <p:stCondLst>
                              <p:cond delay="8000"/>
                            </p:stCondLst>
                            <p:childTnLst>
                              <p:par>
                                <p:cTn id="166" presetID="0" presetClass="path" presetSubtype="0" accel="50000" decel="50000" fill="hold" nodeType="afterEffect">
                                  <p:stCondLst>
                                    <p:cond delay="0"/>
                                  </p:stCondLst>
                                  <p:childTnLst>
                                    <p:animMotion origin="layout" path="M -6.11111E-6 4.07407E-6 C 0.00051 -0.01505 -0.00591 -0.0331 0.00086 -0.04514 C 0.00399 -0.0507 0.01145 -0.04445 0.01666 -0.04445 C 0.04583 -0.04421 0.07499 -0.04421 0.10416 -0.04398 C 0.10555 -0.0375 0.10815 -0.0338 0.11128 -0.02847 C 0.11215 -0.025 0.11354 -0.02199 0.11545 -0.01945 C 0.11597 -0.01759 0.11649 -0.01644 0.11753 -0.01505 " pathEditMode="relative" ptsTypes="ffffffA">
                                      <p:cBhvr>
                                        <p:cTn id="167" dur="2000" fill="hold"/>
                                        <p:tgtEl>
                                          <p:spTgt spid="34"/>
                                        </p:tgtEl>
                                        <p:attrNameLst>
                                          <p:attrName>ppt_x</p:attrName>
                                          <p:attrName>ppt_y</p:attrName>
                                        </p:attrNameLst>
                                      </p:cBhvr>
                                    </p:animMotion>
                                  </p:childTnLst>
                                </p:cTn>
                              </p:par>
                            </p:childTnLst>
                          </p:cTn>
                        </p:par>
                        <p:par>
                          <p:cTn id="168" fill="hold">
                            <p:stCondLst>
                              <p:cond delay="10000"/>
                            </p:stCondLst>
                            <p:childTnLst>
                              <p:par>
                                <p:cTn id="169" presetID="0" presetClass="path" presetSubtype="0" accel="50000" decel="50000" fill="hold" nodeType="afterEffect">
                                  <p:stCondLst>
                                    <p:cond delay="0"/>
                                  </p:stCondLst>
                                  <p:childTnLst>
                                    <p:animMotion origin="layout" path="M -4.44444E-6 3.33333E-6 C -0.00017 -0.01736 -0.00052 -0.03426 -0.00121 -0.05162 C -0.02864 -0.0412 -0.03229 -0.04699 -0.07777 -0.04607 C -0.0802 -0.02338 -0.08454 0.00255 -0.07777 0.02338 C -0.07708 0.03333 -0.07691 0.04352 -0.07656 0.05347 C -0.07638 0.06667 -0.0809 0.08055 -0.07083 0.08449 C -0.0684 0.08657 -0.06545 0.08958 -0.0625 0.09051 C -0.06128 0.09468 -0.05677 0.09722 -0.05364 0.09838 C -0.05243 0.10069 -0.05069 0.10093 -0.04861 0.10162 C -0.04739 0.10139 -0.04618 0.10116 -0.04496 0.10116 C -0.03698 0.10093 -0.02882 0.10116 -0.02083 0.10069 C -0.01736 0.10046 -0.01319 0.09676 -0.00989 0.0956 C -0.00798 0.09305 -0.00538 0.09213 -0.00277 0.0912 C -0.00034 0.08889 0.00625 0.08472 0.00886 0.08403 C 0.01025 0.08333 0.01112 0.08218 0.0125 0.08171 C 0.01337 0.08102 0.01511 0.08009 0.01511 0.08009 " pathEditMode="relative" ptsTypes="fffffffffffffffA">
                                      <p:cBhvr>
                                        <p:cTn id="170" dur="2000" fill="hold"/>
                                        <p:tgtEl>
                                          <p:spTgt spid="35"/>
                                        </p:tgtEl>
                                        <p:attrNameLst>
                                          <p:attrName>ppt_x</p:attrName>
                                          <p:attrName>ppt_y</p:attrName>
                                        </p:attrNameLst>
                                      </p:cBhvr>
                                    </p:animMotion>
                                  </p:childTnLst>
                                </p:cTn>
                              </p:par>
                            </p:childTnLst>
                          </p:cTn>
                        </p:par>
                        <p:par>
                          <p:cTn id="171" fill="hold">
                            <p:stCondLst>
                              <p:cond delay="12000"/>
                            </p:stCondLst>
                            <p:childTnLst>
                              <p:par>
                                <p:cTn id="172" presetID="0" presetClass="path" presetSubtype="0" accel="50000" decel="50000" fill="hold" nodeType="afterEffect">
                                  <p:stCondLst>
                                    <p:cond delay="0"/>
                                  </p:stCondLst>
                                  <p:childTnLst>
                                    <p:animMotion origin="layout" path="M -5.55556E-7 6.2963E-6 C -0.00035 -0.00485 -0.00122 -0.00879 -0.00174 -0.01342 C -0.00209 -0.02523 -0.00313 -0.03657 -0.00382 -0.04837 C -0.00886 -0.04698 -0.01216 -0.04444 -0.01754 -0.04398 C -0.02552 -0.04166 -0.03229 -0.04212 -0.0408 -0.04166 C -0.04653 -0.01898 -0.04202 -0.03749 -0.04167 0.02616 C -0.04167 0.04052 -0.04098 0.05302 -0.03993 0.06667 C -0.03959 0.07061 -0.04045 0.08427 -0.0375 0.08542 C -0.03594 0.08774 -0.03525 0.08727 -0.03334 0.0889 C -0.02709 0.09422 -0.0217 0.09931 -0.01424 0.10163 C -0.00834 0.10556 -0.00226 0.1088 0.00416 0.11042 C 0.00677 0.11181 0.00937 0.11227 0.01215 0.11274 C 0.01562 0.11528 0.01128 0.11251 0.01753 0.11436 C 0.02135 0.11552 0.02326 0.12061 0.02708 0.12153 C 0.02882 0.12246 0.03055 0.12362 0.03246 0.12431 C 0.03507 0.12686 0.03593 0.13102 0.03871 0.13334 C 0.03975 0.13403 0.04097 0.13658 0.04166 0.1345 " pathEditMode="relative" ptsTypes="ffffffffffffffffA">
                                      <p:cBhvr>
                                        <p:cTn id="173" dur="2000" fill="hold"/>
                                        <p:tgtEl>
                                          <p:spTgt spid="43"/>
                                        </p:tgtEl>
                                        <p:attrNameLst>
                                          <p:attrName>ppt_x</p:attrName>
                                          <p:attrName>ppt_y</p:attrName>
                                        </p:attrNameLst>
                                      </p:cBhvr>
                                    </p:animMotion>
                                  </p:childTnLst>
                                </p:cTn>
                              </p:par>
                            </p:childTnLst>
                          </p:cTn>
                        </p:par>
                        <p:par>
                          <p:cTn id="174" fill="hold">
                            <p:stCondLst>
                              <p:cond delay="14000"/>
                            </p:stCondLst>
                            <p:childTnLst>
                              <p:par>
                                <p:cTn id="175" presetID="1" presetClass="entr" presetSubtype="0" fill="hold" nodeType="afterEffect">
                                  <p:stCondLst>
                                    <p:cond delay="0"/>
                                  </p:stCondLst>
                                  <p:childTnLst>
                                    <p:set>
                                      <p:cBhvr>
                                        <p:cTn id="176" dur="1" fill="hold">
                                          <p:stCondLst>
                                            <p:cond delay="0"/>
                                          </p:stCondLst>
                                        </p:cTn>
                                        <p:tgtEl>
                                          <p:spTgt spid="3077"/>
                                        </p:tgtEl>
                                        <p:attrNameLst>
                                          <p:attrName>style.visibility</p:attrName>
                                        </p:attrNameLst>
                                      </p:cBhvr>
                                      <p:to>
                                        <p:strVal val="visible"/>
                                      </p:to>
                                    </p:set>
                                  </p:childTnLst>
                                </p:cTn>
                              </p:par>
                            </p:childTnLst>
                          </p:cTn>
                        </p:par>
                        <p:par>
                          <p:cTn id="177" fill="hold">
                            <p:stCondLst>
                              <p:cond delay="14000"/>
                            </p:stCondLst>
                            <p:childTnLst>
                              <p:par>
                                <p:cTn id="178" presetID="0" presetClass="path" presetSubtype="0" accel="50000" decel="50000" fill="hold" nodeType="afterEffect">
                                  <p:stCondLst>
                                    <p:cond delay="0"/>
                                  </p:stCondLst>
                                  <p:childTnLst>
                                    <p:animMotion origin="layout" path="M -3.61111E-6 -5.92593E-6 C 0.0073 -0.01829 -0.00503 -0.06482 0.00677 -0.07431 C 0.00799 -0.07894 0.00834 -0.08056 0.01181 -0.08218 C 0.01302 -0.08774 0.01598 -0.09075 0.01841 -0.09538 C 0.02084 -0.10487 0.0224 -0.11459 0.02431 -0.12431 C 0.02483 -0.13519 0.02587 -0.14491 0.02761 -0.15556 C 0.02848 -0.17014 0.02969 -0.1845 0.03091 -0.19885 C 0.03195 -0.22593 0.0283 -0.25834 0.03334 -0.28334 C 0.03368 -0.28889 0.03247 -0.29561 0.03507 -0.30001 C 0.03559 -0.30093 0.03664 -0.30047 0.0375 -0.30093 C 0.04167 -0.30278 0.04584 -0.30487 0.05 -0.30649 C 0.05296 -0.30903 0.05434 -0.31227 0.05677 -0.31552 C 0.06007 -0.32778 0.05764 -0.3176 0.05764 -0.34769 " pathEditMode="relative" ptsTypes="ffffffffffffA">
                                      <p:cBhvr>
                                        <p:cTn id="179" dur="2000" fill="hold"/>
                                        <p:tgtEl>
                                          <p:spTgt spid="307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P spid="138" grpId="0" animBg="1"/>
      <p:bldP spid="139" grpId="0"/>
      <p:bldP spid="140" grpId="0"/>
      <p:bldP spid="14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extBox 1"/>
          <p:cNvSpPr txBox="1">
            <a:spLocks noChangeArrowheads="1"/>
          </p:cNvSpPr>
          <p:nvPr/>
        </p:nvSpPr>
        <p:spPr bwMode="auto">
          <a:xfrm>
            <a:off x="857250" y="1428750"/>
            <a:ext cx="7643813" cy="3077766"/>
          </a:xfrm>
          <a:prstGeom prst="rect">
            <a:avLst/>
          </a:prstGeom>
          <a:noFill/>
          <a:ln w="9525">
            <a:noFill/>
            <a:miter lim="800000"/>
            <a:headEnd/>
            <a:tailEnd/>
          </a:ln>
        </p:spPr>
        <p:txBody>
          <a:bodyPr>
            <a:spAutoFit/>
          </a:bodyPr>
          <a:lstStyle/>
          <a:p>
            <a:endParaRPr lang="en-GB" sz="1400" b="1" dirty="0">
              <a:latin typeface="Poppins Light"/>
              <a:hlinkClick r:id="rId3" action="ppaction://hlinkfile"/>
            </a:endParaRPr>
          </a:p>
          <a:p>
            <a:r>
              <a:rPr lang="en-GB" b="1" dirty="0">
                <a:latin typeface="Calibri" panose="020F0502020204030204" pitchFamily="34" charset="0"/>
                <a:hlinkClick r:id="rId3" action="ppaction://hlinkfile"/>
              </a:rPr>
              <a:t>Evacuation</a:t>
            </a:r>
            <a:r>
              <a:rPr lang="en-GB" b="1" dirty="0">
                <a:latin typeface="Calibri" panose="020F0502020204030204" pitchFamily="34" charset="0"/>
              </a:rPr>
              <a:t> </a:t>
            </a:r>
          </a:p>
          <a:p>
            <a:endParaRPr lang="en-GB" b="1" dirty="0">
              <a:latin typeface="Calibri" panose="020F0502020204030204" pitchFamily="34" charset="0"/>
            </a:endParaRPr>
          </a:p>
          <a:p>
            <a:r>
              <a:rPr lang="en-GB" b="1" dirty="0">
                <a:latin typeface="Calibri" panose="020F0502020204030204" pitchFamily="34" charset="0"/>
              </a:rPr>
              <a:t>Evacuation will be ordered if: –</a:t>
            </a:r>
          </a:p>
          <a:p>
            <a:endParaRPr lang="en-GB" b="1" dirty="0">
              <a:latin typeface="Calibri" panose="020F0502020204030204" pitchFamily="34" charset="0"/>
            </a:endParaRPr>
          </a:p>
          <a:p>
            <a:r>
              <a:rPr lang="en-GB" b="1" dirty="0">
                <a:latin typeface="Calibri" panose="020F0502020204030204" pitchFamily="34" charset="0"/>
              </a:rPr>
              <a:t>The fire / smoke cannot be controlled, or people are in immediate danger.</a:t>
            </a:r>
          </a:p>
          <a:p>
            <a:endParaRPr lang="en-GB" b="1" dirty="0">
              <a:latin typeface="Calibri" panose="020F0502020204030204" pitchFamily="34" charset="0"/>
            </a:endParaRPr>
          </a:p>
          <a:p>
            <a:r>
              <a:rPr lang="en-GB" b="1" dirty="0">
                <a:latin typeface="Calibri" panose="020F0502020204030204" pitchFamily="34" charset="0"/>
              </a:rPr>
              <a:t>Evacuation will normally entail moving in an horizontal direction to the next available safe area where the alarm tone is either intermittent or not sounding or to an external area</a:t>
            </a:r>
          </a:p>
          <a:p>
            <a:endParaRPr lang="en-GB" b="1" dirty="0">
              <a:latin typeface="Calibri" panose="020F0502020204030204" pitchFamily="34" charset="0"/>
            </a:endParaRPr>
          </a:p>
        </p:txBody>
      </p:sp>
      <p:pic>
        <p:nvPicPr>
          <p:cNvPr id="5" name="Picture 5" descr="j0078708"/>
          <p:cNvPicPr>
            <a:picLocks noChangeAspect="1" noChangeArrowheads="1"/>
          </p:cNvPicPr>
          <p:nvPr/>
        </p:nvPicPr>
        <p:blipFill>
          <a:blip r:embed="rId4" cstate="print"/>
          <a:srcRect/>
          <a:stretch>
            <a:fillRect/>
          </a:stretch>
        </p:blipFill>
        <p:spPr bwMode="auto">
          <a:xfrm>
            <a:off x="5029989" y="3962524"/>
            <a:ext cx="1509712" cy="1416050"/>
          </a:xfrm>
          <a:prstGeom prst="rect">
            <a:avLst/>
          </a:prstGeom>
          <a:noFill/>
          <a:ln w="9525">
            <a:noFill/>
            <a:miter lim="800000"/>
            <a:headEnd/>
            <a:tailEnd/>
          </a:ln>
        </p:spPr>
      </p:pic>
      <p:sp>
        <p:nvSpPr>
          <p:cNvPr id="6"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1701398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housekeeping</a:t>
            </a:r>
          </a:p>
        </p:txBody>
      </p:sp>
      <p:sp>
        <p:nvSpPr>
          <p:cNvPr id="4" name="Rectangle 3"/>
          <p:cNvSpPr txBox="1">
            <a:spLocks noChangeArrowheads="1"/>
          </p:cNvSpPr>
          <p:nvPr/>
        </p:nvSpPr>
        <p:spPr bwMode="auto">
          <a:xfrm>
            <a:off x="386557" y="1524318"/>
            <a:ext cx="3675062" cy="43037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GB" sz="1400" b="1" dirty="0">
                <a:latin typeface="Poppins Light"/>
                <a:cs typeface="Arial" pitchFamily="34" charset="0"/>
              </a:rPr>
              <a:t>Fire Exit:</a:t>
            </a:r>
          </a:p>
          <a:p>
            <a:pPr>
              <a:buFontTx/>
              <a:buNone/>
            </a:pPr>
            <a:endParaRPr lang="en-GB" sz="2600" b="1" dirty="0">
              <a:latin typeface="Arial" pitchFamily="34" charset="0"/>
              <a:cs typeface="Arial" pitchFamily="34" charset="0"/>
            </a:endParaRPr>
          </a:p>
          <a:p>
            <a:r>
              <a:rPr lang="en-GB" sz="1800" dirty="0">
                <a:latin typeface="Calibri" panose="020F0502020204030204" pitchFamily="34" charset="0"/>
                <a:cs typeface="Arial" pitchFamily="34" charset="0"/>
                <a:hlinkClick r:id="rId2" action="ppaction://hlinkfile"/>
              </a:rPr>
              <a:t>Don’t obstruct fire exits, </a:t>
            </a:r>
          </a:p>
          <a:p>
            <a:r>
              <a:rPr lang="en-GB" sz="1800" dirty="0">
                <a:latin typeface="Calibri" panose="020F0502020204030204" pitchFamily="34" charset="0"/>
                <a:cs typeface="Arial" pitchFamily="34" charset="0"/>
                <a:hlinkClick r:id="rId2" action="ppaction://hlinkfile"/>
              </a:rPr>
              <a:t>Observe good house keeping </a:t>
            </a:r>
          </a:p>
          <a:p>
            <a:r>
              <a:rPr lang="en-GB" sz="1800" dirty="0">
                <a:latin typeface="Calibri" panose="020F0502020204030204" pitchFamily="34" charset="0"/>
                <a:cs typeface="Arial" pitchFamily="34" charset="0"/>
                <a:hlinkClick r:id="rId3" action="ppaction://hlinkfile"/>
              </a:rPr>
              <a:t>Don’t wedge Fire doors open</a:t>
            </a:r>
            <a:endParaRPr lang="en-GB" sz="1800" dirty="0">
              <a:latin typeface="Calibri" panose="020F0502020204030204" pitchFamily="34" charset="0"/>
              <a:cs typeface="Arial" pitchFamily="34" charset="0"/>
            </a:endParaRPr>
          </a:p>
          <a:p>
            <a:endParaRPr lang="en-GB" sz="1500" b="1" dirty="0">
              <a:latin typeface="Times New Roman" pitchFamily="18" charset="0"/>
            </a:endParaRPr>
          </a:p>
        </p:txBody>
      </p:sp>
      <p:pic>
        <p:nvPicPr>
          <p:cNvPr id="5" name="Picture 8" descr="22625%20I">
            <a:hlinkClick r:id="rId3" action="ppaction://hlinkfile"/>
          </p:cNvPr>
          <p:cNvPicPr>
            <a:picLocks noChangeAspect="1" noChangeArrowheads="1"/>
          </p:cNvPicPr>
          <p:nvPr/>
        </p:nvPicPr>
        <p:blipFill>
          <a:blip r:embed="rId4" cstate="print"/>
          <a:srcRect/>
          <a:stretch>
            <a:fillRect/>
          </a:stretch>
        </p:blipFill>
        <p:spPr bwMode="auto">
          <a:xfrm>
            <a:off x="4236244" y="1530263"/>
            <a:ext cx="4024312" cy="4344679"/>
          </a:xfrm>
          <a:prstGeom prst="rect">
            <a:avLst/>
          </a:prstGeom>
          <a:noFill/>
          <a:ln w="9525">
            <a:noFill/>
            <a:miter lim="800000"/>
            <a:headEnd/>
            <a:tailEnd/>
          </a:ln>
        </p:spPr>
      </p:pic>
      <p:sp>
        <p:nvSpPr>
          <p:cNvPr id="6"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1694375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devices</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669360"/>
            <a:ext cx="243151" cy="18863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6456" y="-250762"/>
            <a:ext cx="467544" cy="71014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Content Placeholder 3" descr="Detector.jpg">
            <a:hlinkClick r:id="rId4" action="ppaction://hlinkfile"/>
          </p:cNvPr>
          <p:cNvPicPr>
            <a:picLocks noChangeAspect="1"/>
          </p:cNvPicPr>
          <p:nvPr/>
        </p:nvPicPr>
        <p:blipFill>
          <a:blip r:embed="rId5" cstate="print"/>
          <a:srcRect/>
          <a:stretch>
            <a:fillRect/>
          </a:stretch>
        </p:blipFill>
        <p:spPr>
          <a:xfrm>
            <a:off x="3698801" y="3428734"/>
            <a:ext cx="2000250" cy="2560935"/>
          </a:xfrm>
          <a:prstGeom prst="rect">
            <a:avLst/>
          </a:prstGeom>
        </p:spPr>
      </p:pic>
      <p:pic>
        <p:nvPicPr>
          <p:cNvPr id="6" name="Picture 1"/>
          <p:cNvPicPr>
            <a:picLocks noChangeAspect="1"/>
          </p:cNvPicPr>
          <p:nvPr/>
        </p:nvPicPr>
        <p:blipFill>
          <a:blip r:embed="rId6" cstate="print"/>
          <a:srcRect/>
          <a:stretch>
            <a:fillRect/>
          </a:stretch>
        </p:blipFill>
        <p:spPr bwMode="auto">
          <a:xfrm>
            <a:off x="6132314" y="44624"/>
            <a:ext cx="2640012" cy="2773362"/>
          </a:xfrm>
          <a:prstGeom prst="rect">
            <a:avLst/>
          </a:prstGeom>
          <a:noFill/>
          <a:ln w="9525">
            <a:noFill/>
            <a:miter lim="800000"/>
            <a:headEnd/>
            <a:tailEnd/>
          </a:ln>
        </p:spPr>
      </p:pic>
      <p:sp>
        <p:nvSpPr>
          <p:cNvPr id="7" name="TextBox 6"/>
          <p:cNvSpPr txBox="1"/>
          <p:nvPr/>
        </p:nvSpPr>
        <p:spPr>
          <a:xfrm>
            <a:off x="2469344" y="5373216"/>
            <a:ext cx="1884139" cy="369332"/>
          </a:xfrm>
          <a:prstGeom prst="rect">
            <a:avLst/>
          </a:prstGeom>
          <a:noFill/>
        </p:spPr>
        <p:txBody>
          <a:bodyPr wrap="square" rtlCol="0">
            <a:spAutoFit/>
          </a:bodyPr>
          <a:lstStyle/>
          <a:p>
            <a:r>
              <a:rPr lang="en-GB" dirty="0"/>
              <a:t>Detectors</a:t>
            </a:r>
          </a:p>
        </p:txBody>
      </p:sp>
      <p:pic>
        <p:nvPicPr>
          <p:cNvPr id="8" name="Picture 4" descr="gi_11_18_250_2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4353" y="1559525"/>
            <a:ext cx="2381250" cy="2295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firealarm1.jpg"/>
          <p:cNvPicPr>
            <a:picLocks noChangeAspect="1"/>
          </p:cNvPicPr>
          <p:nvPr/>
        </p:nvPicPr>
        <p:blipFill>
          <a:blip r:embed="rId8" cstate="print"/>
          <a:srcRect/>
          <a:stretch>
            <a:fillRect/>
          </a:stretch>
        </p:blipFill>
        <p:spPr bwMode="auto">
          <a:xfrm>
            <a:off x="6360058" y="3555783"/>
            <a:ext cx="2376264" cy="2592288"/>
          </a:xfrm>
          <a:prstGeom prst="rect">
            <a:avLst/>
          </a:prstGeom>
          <a:noFill/>
          <a:ln w="9525">
            <a:noFill/>
            <a:miter lim="800000"/>
            <a:headEnd/>
            <a:tailEnd/>
          </a:ln>
        </p:spPr>
      </p:pic>
      <p:sp>
        <p:nvSpPr>
          <p:cNvPr id="10" name="TextBox 9"/>
          <p:cNvSpPr txBox="1"/>
          <p:nvPr/>
        </p:nvSpPr>
        <p:spPr>
          <a:xfrm>
            <a:off x="6228184" y="3186451"/>
            <a:ext cx="2448272" cy="369332"/>
          </a:xfrm>
          <a:prstGeom prst="rect">
            <a:avLst/>
          </a:prstGeom>
          <a:noFill/>
        </p:spPr>
        <p:txBody>
          <a:bodyPr wrap="square" rtlCol="0">
            <a:spAutoFit/>
          </a:bodyPr>
          <a:lstStyle/>
          <a:p>
            <a:pPr>
              <a:buFontTx/>
              <a:buChar char="•"/>
            </a:pPr>
            <a:r>
              <a:rPr lang="en-GB" b="1" dirty="0"/>
              <a:t>Raise the alarm</a:t>
            </a:r>
          </a:p>
        </p:txBody>
      </p:sp>
      <p:sp>
        <p:nvSpPr>
          <p:cNvPr id="11" name="TextBox 10"/>
          <p:cNvSpPr txBox="1"/>
          <p:nvPr/>
        </p:nvSpPr>
        <p:spPr>
          <a:xfrm>
            <a:off x="215898" y="4005064"/>
            <a:ext cx="2885306" cy="646331"/>
          </a:xfrm>
          <a:prstGeom prst="rect">
            <a:avLst/>
          </a:prstGeom>
          <a:noFill/>
        </p:spPr>
        <p:txBody>
          <a:bodyPr wrap="square" rtlCol="0">
            <a:spAutoFit/>
          </a:bodyPr>
          <a:lstStyle/>
          <a:p>
            <a:r>
              <a:rPr lang="en-GB" dirty="0"/>
              <a:t>Emergency Exit button</a:t>
            </a:r>
          </a:p>
          <a:p>
            <a:r>
              <a:rPr lang="en-GB" dirty="0"/>
              <a:t>Usually Green / White</a:t>
            </a:r>
          </a:p>
        </p:txBody>
      </p:sp>
      <p:sp>
        <p:nvSpPr>
          <p:cNvPr id="12"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26901561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4" descr="firealarm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60575"/>
            <a:ext cx="333057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idx="4294967295"/>
          </p:nvPr>
        </p:nvSpPr>
        <p:spPr>
          <a:xfrm>
            <a:off x="0" y="274638"/>
            <a:ext cx="6850063" cy="1143000"/>
          </a:xfrm>
        </p:spPr>
        <p:txBody>
          <a:bodyPr>
            <a:normAutofit fontScale="90000"/>
          </a:bodyPr>
          <a:lstStyle/>
          <a:p>
            <a:pPr eaLnBrk="1" hangingPunct="1"/>
            <a:r>
              <a:rPr lang="en-GB" altLang="en-US" b="1"/>
              <a:t>Actions in the event of fire</a:t>
            </a:r>
          </a:p>
        </p:txBody>
      </p:sp>
      <p:sp>
        <p:nvSpPr>
          <p:cNvPr id="3076" name="Rectangle 3"/>
          <p:cNvSpPr>
            <a:spLocks noGrp="1" noChangeArrowheads="1"/>
          </p:cNvSpPr>
          <p:nvPr>
            <p:ph type="body" idx="4294967295"/>
          </p:nvPr>
        </p:nvSpPr>
        <p:spPr>
          <a:xfrm>
            <a:off x="3671888" y="1557338"/>
            <a:ext cx="5148584" cy="4205287"/>
          </a:xfrm>
        </p:spPr>
        <p:txBody>
          <a:bodyPr>
            <a:normAutofit/>
          </a:bodyPr>
          <a:lstStyle/>
          <a:p>
            <a:pPr eaLnBrk="1" hangingPunct="1"/>
            <a:r>
              <a:rPr lang="en-GB" altLang="en-US" sz="1800" b="1" dirty="0">
                <a:latin typeface="Calibri" panose="020F0502020204030204" pitchFamily="34" charset="0"/>
              </a:rPr>
              <a:t>Raise the alarm - press</a:t>
            </a:r>
          </a:p>
          <a:p>
            <a:pPr eaLnBrk="1" hangingPunct="1"/>
            <a:r>
              <a:rPr lang="en-GB" altLang="en-US" sz="1800" b="1" dirty="0">
                <a:latin typeface="Calibri" panose="020F0502020204030204" pitchFamily="34" charset="0"/>
              </a:rPr>
              <a:t>Tackle the fire only if safe to so do – no danger and escape available</a:t>
            </a:r>
          </a:p>
          <a:p>
            <a:pPr eaLnBrk="1" hangingPunct="1"/>
            <a:r>
              <a:rPr lang="en-GB" altLang="en-US" sz="1800" b="1" dirty="0">
                <a:latin typeface="Calibri" panose="020F0502020204030204" pitchFamily="34" charset="0"/>
              </a:rPr>
              <a:t>Evacuate the patients to a safe area  - usually two fire doors</a:t>
            </a:r>
          </a:p>
          <a:p>
            <a:pPr eaLnBrk="1" hangingPunct="1"/>
            <a:r>
              <a:rPr lang="en-GB" altLang="en-US" sz="1800" b="1" dirty="0">
                <a:latin typeface="Calibri" panose="020F0502020204030204" pitchFamily="34" charset="0"/>
              </a:rPr>
              <a:t>Close doors if safe</a:t>
            </a:r>
          </a:p>
          <a:p>
            <a:pPr eaLnBrk="1" hangingPunct="1"/>
            <a:r>
              <a:rPr lang="en-GB" altLang="en-US" sz="1800" b="1" dirty="0">
                <a:latin typeface="Calibri" panose="020F0502020204030204" pitchFamily="34" charset="0"/>
              </a:rPr>
              <a:t>Await further information from attending fire team.</a:t>
            </a:r>
          </a:p>
        </p:txBody>
      </p:sp>
    </p:spTree>
    <p:extLst>
      <p:ext uri="{BB962C8B-B14F-4D97-AF65-F5344CB8AC3E}">
        <p14:creationId xmlns:p14="http://schemas.microsoft.com/office/powerpoint/2010/main" val="1903455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9388" y="260350"/>
            <a:ext cx="7772400" cy="1470025"/>
          </a:xfrm>
        </p:spPr>
        <p:txBody>
          <a:bodyPr anchor="ctr"/>
          <a:lstStyle/>
          <a:p>
            <a:pPr eaLnBrk="1" hangingPunct="1"/>
            <a:r>
              <a:rPr lang="en-GB" altLang="en-US" sz="2000" b="1" dirty="0">
                <a:latin typeface="Calibri" panose="020F0502020204030204" pitchFamily="34" charset="0"/>
              </a:rPr>
              <a:t>Actions in the event of fire and evacuation</a:t>
            </a:r>
          </a:p>
        </p:txBody>
      </p:sp>
      <p:sp>
        <p:nvSpPr>
          <p:cNvPr id="2051" name="Rectangle 3"/>
          <p:cNvSpPr>
            <a:spLocks noGrp="1" noChangeArrowheads="1"/>
          </p:cNvSpPr>
          <p:nvPr>
            <p:ph type="subTitle" idx="1"/>
          </p:nvPr>
        </p:nvSpPr>
        <p:spPr>
          <a:xfrm>
            <a:off x="3995936" y="4437112"/>
            <a:ext cx="4673600" cy="1752600"/>
          </a:xfrm>
        </p:spPr>
        <p:txBody>
          <a:bodyPr>
            <a:normAutofit/>
          </a:bodyPr>
          <a:lstStyle/>
          <a:p>
            <a:pPr eaLnBrk="1" hangingPunct="1">
              <a:lnSpc>
                <a:spcPct val="80000"/>
              </a:lnSpc>
            </a:pPr>
            <a:r>
              <a:rPr lang="en-GB" altLang="en-US" sz="1800" cap="none" dirty="0">
                <a:latin typeface="Calibri" panose="020F0502020204030204" pitchFamily="34" charset="0"/>
                <a:cs typeface="Arial" panose="020B0604020202020204" pitchFamily="34" charset="0"/>
              </a:rPr>
              <a:t>Emergency break glass unit coloured green or white for door access purposes, if the PAC system does not release or if the door is not linked to the alarm system and does not release on fire alarm activation press the centre button, </a:t>
            </a:r>
          </a:p>
        </p:txBody>
      </p:sp>
      <p:pic>
        <p:nvPicPr>
          <p:cNvPr id="2052" name="Picture 4" descr="gi_11_18_250_2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12" y="2708920"/>
            <a:ext cx="360045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81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683568" y="892106"/>
            <a:ext cx="7848872" cy="2308324"/>
          </a:xfrm>
          <a:prstGeom prst="rect">
            <a:avLst/>
          </a:prstGeom>
          <a:noFill/>
        </p:spPr>
        <p:txBody>
          <a:bodyPr wrap="square" rtlCol="0">
            <a:spAutoFit/>
          </a:bodyPr>
          <a:lstStyle/>
          <a:p>
            <a:r>
              <a:rPr lang="en-GB" dirty="0"/>
              <a:t>Other legislation and guidance includes:</a:t>
            </a:r>
          </a:p>
          <a:p>
            <a:endParaRPr lang="en-GB" dirty="0"/>
          </a:p>
          <a:p>
            <a:r>
              <a:rPr lang="en-GB" dirty="0"/>
              <a:t>Management of health and safety regulations 1999</a:t>
            </a:r>
          </a:p>
          <a:p>
            <a:r>
              <a:rPr lang="en-GB" dirty="0"/>
              <a:t>Health and Safety at Work Act 1972</a:t>
            </a:r>
          </a:p>
          <a:p>
            <a:r>
              <a:rPr lang="en-GB" dirty="0"/>
              <a:t>Approved document B </a:t>
            </a:r>
          </a:p>
          <a:p>
            <a:r>
              <a:rPr lang="en-GB" dirty="0"/>
              <a:t>Health Technical Memorandum 05-01 / 05-02 / 05-03</a:t>
            </a:r>
          </a:p>
          <a:p>
            <a:endParaRPr lang="en-GB" dirty="0"/>
          </a:p>
          <a:p>
            <a:endParaRPr lang="en-GB" dirty="0"/>
          </a:p>
        </p:txBody>
      </p:sp>
    </p:spTree>
    <p:extLst>
      <p:ext uri="{BB962C8B-B14F-4D97-AF65-F5344CB8AC3E}">
        <p14:creationId xmlns:p14="http://schemas.microsoft.com/office/powerpoint/2010/main" val="34703055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Signage</a:t>
            </a:r>
          </a:p>
        </p:txBody>
      </p:sp>
      <p:sp>
        <p:nvSpPr>
          <p:cNvPr id="4" name="Rectangle 4"/>
          <p:cNvSpPr txBox="1">
            <a:spLocks noChangeArrowheads="1"/>
          </p:cNvSpPr>
          <p:nvPr/>
        </p:nvSpPr>
        <p:spPr bwMode="auto">
          <a:xfrm>
            <a:off x="611187" y="1757790"/>
            <a:ext cx="3214687" cy="21103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Tx/>
              <a:buNone/>
            </a:pPr>
            <a:r>
              <a:rPr lang="en-GB" sz="1800" b="1" dirty="0">
                <a:latin typeface="Calibri" panose="020F0502020204030204" pitchFamily="34" charset="0"/>
                <a:cs typeface="Arial" pitchFamily="34" charset="0"/>
              </a:rPr>
              <a:t>Directional Fire</a:t>
            </a:r>
          </a:p>
          <a:p>
            <a:pPr>
              <a:lnSpc>
                <a:spcPct val="90000"/>
              </a:lnSpc>
              <a:buFontTx/>
              <a:buNone/>
            </a:pPr>
            <a:r>
              <a:rPr lang="en-GB" sz="1800" b="1" dirty="0">
                <a:latin typeface="Calibri" panose="020F0502020204030204" pitchFamily="34" charset="0"/>
                <a:cs typeface="Arial" pitchFamily="34" charset="0"/>
              </a:rPr>
              <a:t>Safety Signs</a:t>
            </a:r>
          </a:p>
          <a:p>
            <a:pPr>
              <a:lnSpc>
                <a:spcPct val="90000"/>
              </a:lnSpc>
              <a:buFontTx/>
              <a:buNone/>
            </a:pPr>
            <a:r>
              <a:rPr lang="en-GB" sz="1800" dirty="0">
                <a:latin typeface="Calibri" panose="020F0502020204030204" pitchFamily="34" charset="0"/>
                <a:cs typeface="Arial" pitchFamily="34" charset="0"/>
              </a:rPr>
              <a:t>will point to the</a:t>
            </a:r>
          </a:p>
          <a:p>
            <a:pPr>
              <a:lnSpc>
                <a:spcPct val="90000"/>
              </a:lnSpc>
              <a:buFontTx/>
              <a:buNone/>
            </a:pPr>
            <a:r>
              <a:rPr lang="en-GB" sz="1800" dirty="0">
                <a:latin typeface="Calibri" panose="020F0502020204030204" pitchFamily="34" charset="0"/>
                <a:cs typeface="Arial" pitchFamily="34" charset="0"/>
              </a:rPr>
              <a:t>evacuation routes </a:t>
            </a:r>
          </a:p>
          <a:p>
            <a:pPr>
              <a:lnSpc>
                <a:spcPct val="90000"/>
              </a:lnSpc>
              <a:buFontTx/>
              <a:buNone/>
            </a:pPr>
            <a:r>
              <a:rPr lang="en-GB" sz="1800" dirty="0">
                <a:latin typeface="Calibri" panose="020F0502020204030204" pitchFamily="34" charset="0"/>
                <a:cs typeface="Arial" pitchFamily="34" charset="0"/>
              </a:rPr>
              <a:t>there are at least </a:t>
            </a:r>
          </a:p>
          <a:p>
            <a:pPr>
              <a:lnSpc>
                <a:spcPct val="90000"/>
              </a:lnSpc>
              <a:buFontTx/>
              <a:buNone/>
            </a:pPr>
            <a:r>
              <a:rPr lang="en-GB" sz="1800" dirty="0">
                <a:latin typeface="Calibri" panose="020F0502020204030204" pitchFamily="34" charset="0"/>
                <a:cs typeface="Arial" pitchFamily="34" charset="0"/>
              </a:rPr>
              <a:t>two routes, so you </a:t>
            </a:r>
          </a:p>
          <a:p>
            <a:pPr>
              <a:lnSpc>
                <a:spcPct val="90000"/>
              </a:lnSpc>
              <a:buFontTx/>
              <a:buNone/>
            </a:pPr>
            <a:r>
              <a:rPr lang="en-GB" sz="1800" dirty="0">
                <a:latin typeface="Calibri" panose="020F0502020204030204" pitchFamily="34" charset="0"/>
                <a:cs typeface="Arial" pitchFamily="34" charset="0"/>
              </a:rPr>
              <a:t>can always walk </a:t>
            </a:r>
          </a:p>
          <a:p>
            <a:pPr>
              <a:lnSpc>
                <a:spcPct val="90000"/>
              </a:lnSpc>
              <a:buFontTx/>
              <a:buNone/>
            </a:pPr>
            <a:r>
              <a:rPr lang="en-GB" sz="1800" dirty="0">
                <a:latin typeface="Calibri" panose="020F0502020204030204" pitchFamily="34" charset="0"/>
                <a:cs typeface="Arial" pitchFamily="34" charset="0"/>
              </a:rPr>
              <a:t>away from a fire</a:t>
            </a:r>
          </a:p>
          <a:p>
            <a:pPr>
              <a:lnSpc>
                <a:spcPct val="90000"/>
              </a:lnSpc>
            </a:pPr>
            <a:endParaRPr lang="en-GB" sz="1600" b="1" dirty="0"/>
          </a:p>
          <a:p>
            <a:pPr>
              <a:lnSpc>
                <a:spcPct val="90000"/>
              </a:lnSpc>
              <a:buFontTx/>
              <a:buNone/>
            </a:pPr>
            <a:endParaRPr lang="en-US" sz="1600" b="1" dirty="0">
              <a:solidFill>
                <a:schemeClr val="bg1"/>
              </a:solidFill>
            </a:endParaRPr>
          </a:p>
        </p:txBody>
      </p:sp>
      <p:sp>
        <p:nvSpPr>
          <p:cNvPr id="5" name="TextBox 8"/>
          <p:cNvSpPr txBox="1">
            <a:spLocks noChangeArrowheads="1"/>
          </p:cNvSpPr>
          <p:nvPr/>
        </p:nvSpPr>
        <p:spPr bwMode="auto">
          <a:xfrm>
            <a:off x="611188" y="4797112"/>
            <a:ext cx="2304628" cy="1600438"/>
          </a:xfrm>
          <a:prstGeom prst="rect">
            <a:avLst/>
          </a:prstGeom>
          <a:noFill/>
          <a:ln w="9525">
            <a:noFill/>
            <a:miter lim="800000"/>
            <a:headEnd/>
            <a:tailEnd/>
          </a:ln>
        </p:spPr>
        <p:txBody>
          <a:bodyPr wrap="square">
            <a:spAutoFit/>
          </a:bodyPr>
          <a:lstStyle/>
          <a:p>
            <a:pPr eaLnBrk="0" hangingPunct="0"/>
            <a:r>
              <a:rPr lang="en-GB" b="1" dirty="0">
                <a:latin typeface="Calibri" panose="020F0502020204030204" pitchFamily="34" charset="0"/>
              </a:rPr>
              <a:t>Typical Fire Door Signage </a:t>
            </a:r>
            <a:r>
              <a:rPr lang="en-GB" dirty="0">
                <a:latin typeface="Calibri" panose="020F0502020204030204" pitchFamily="34" charset="0"/>
              </a:rPr>
              <a:t>which is Mandatory and must be followed</a:t>
            </a:r>
          </a:p>
          <a:p>
            <a:pPr algn="ctr" eaLnBrk="0" hangingPunct="0"/>
            <a:endParaRPr lang="en-US" sz="2600" b="1" dirty="0"/>
          </a:p>
        </p:txBody>
      </p:sp>
      <p:pic>
        <p:nvPicPr>
          <p:cNvPr id="6" name="Picture 3" descr="Exit Right.JPG"/>
          <p:cNvPicPr>
            <a:picLocks noChangeAspect="1"/>
          </p:cNvPicPr>
          <p:nvPr/>
        </p:nvPicPr>
        <p:blipFill>
          <a:blip r:embed="rId2" cstate="print"/>
          <a:srcRect/>
          <a:stretch>
            <a:fillRect/>
          </a:stretch>
        </p:blipFill>
        <p:spPr bwMode="auto">
          <a:xfrm>
            <a:off x="4343400" y="1412776"/>
            <a:ext cx="3600450" cy="1400175"/>
          </a:xfrm>
          <a:prstGeom prst="rect">
            <a:avLst/>
          </a:prstGeom>
          <a:noFill/>
          <a:ln w="9525">
            <a:noFill/>
            <a:miter lim="800000"/>
            <a:headEnd/>
            <a:tailEnd/>
          </a:ln>
        </p:spPr>
      </p:pic>
      <p:pic>
        <p:nvPicPr>
          <p:cNvPr id="7" name="Picture 4" descr="Exit Down.JPG"/>
          <p:cNvPicPr>
            <a:picLocks noChangeAspect="1"/>
          </p:cNvPicPr>
          <p:nvPr/>
        </p:nvPicPr>
        <p:blipFill>
          <a:blip r:embed="rId3" cstate="print"/>
          <a:srcRect/>
          <a:stretch>
            <a:fillRect/>
          </a:stretch>
        </p:blipFill>
        <p:spPr bwMode="auto">
          <a:xfrm>
            <a:off x="4286250" y="3000375"/>
            <a:ext cx="3714750" cy="1357313"/>
          </a:xfrm>
          <a:prstGeom prst="rect">
            <a:avLst/>
          </a:prstGeom>
          <a:noFill/>
          <a:ln w="9525">
            <a:noFill/>
            <a:miter lim="800000"/>
            <a:headEnd/>
            <a:tailEnd/>
          </a:ln>
        </p:spPr>
      </p:pic>
      <p:pic>
        <p:nvPicPr>
          <p:cNvPr id="8" name="Picture 6" descr="SHUT.jpg"/>
          <p:cNvPicPr>
            <a:picLocks noChangeAspect="1"/>
          </p:cNvPicPr>
          <p:nvPr/>
        </p:nvPicPr>
        <p:blipFill>
          <a:blip r:embed="rId4" cstate="print"/>
          <a:srcRect/>
          <a:stretch>
            <a:fillRect/>
          </a:stretch>
        </p:blipFill>
        <p:spPr bwMode="auto">
          <a:xfrm>
            <a:off x="2771800" y="4509120"/>
            <a:ext cx="2548785" cy="2255143"/>
          </a:xfrm>
          <a:prstGeom prst="rect">
            <a:avLst/>
          </a:prstGeom>
          <a:noFill/>
          <a:ln w="9525">
            <a:noFill/>
            <a:miter lim="800000"/>
            <a:headEnd/>
            <a:tailEnd/>
          </a:ln>
        </p:spPr>
      </p:pic>
      <p:sp>
        <p:nvSpPr>
          <p:cNvPr id="9"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1994105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descr="DSC00818">
            <a:hlinkClick r:id="rId2" action="ppaction://hlinkfile"/>
          </p:cNvPr>
          <p:cNvPicPr>
            <a:picLocks noChangeAspect="1" noChangeArrowheads="1"/>
          </p:cNvPicPr>
          <p:nvPr/>
        </p:nvPicPr>
        <p:blipFill>
          <a:blip r:embed="rId3" cstate="print"/>
          <a:srcRect/>
          <a:stretch>
            <a:fillRect/>
          </a:stretch>
        </p:blipFill>
        <p:spPr bwMode="auto">
          <a:xfrm>
            <a:off x="467544" y="908720"/>
            <a:ext cx="8065269" cy="5400005"/>
          </a:xfrm>
          <a:prstGeom prst="rect">
            <a:avLst/>
          </a:prstGeom>
          <a:noFill/>
          <a:ln w="9525">
            <a:noFill/>
            <a:miter lim="800000"/>
            <a:headEnd/>
            <a:tailEnd/>
          </a:ln>
        </p:spPr>
      </p:pic>
      <p:sp>
        <p:nvSpPr>
          <p:cNvPr id="5" name="Rectangle 2"/>
          <p:cNvSpPr txBox="1">
            <a:spLocks noChangeArrowheads="1"/>
          </p:cNvSpPr>
          <p:nvPr/>
        </p:nvSpPr>
        <p:spPr bwMode="auto">
          <a:xfrm>
            <a:off x="467544" y="-99392"/>
            <a:ext cx="5590455" cy="792088"/>
          </a:xfrm>
          <a:prstGeom prst="rect">
            <a:avLst/>
          </a:prstGeom>
          <a:solidFill>
            <a:srgbClr val="FFFFFF"/>
          </a:solidFill>
          <a:ln>
            <a:noFill/>
            <a:miter lim="800000"/>
            <a:headEnd/>
            <a:tailEnd/>
          </a:ln>
        </p:spPr>
        <p:txBody>
          <a:bodyPr anchor="ctr">
            <a:normAutofit/>
          </a:bodyPr>
          <a:lstStyle/>
          <a:p>
            <a:pPr fontAlgn="auto">
              <a:spcAft>
                <a:spcPts val="0"/>
              </a:spcAft>
              <a:defRPr/>
            </a:pPr>
            <a:r>
              <a:rPr lang="en-GB" sz="2400" dirty="0">
                <a:latin typeface="FatFrank Heavy"/>
                <a:ea typeface="+mj-ea"/>
                <a:cs typeface="+mj-cs"/>
              </a:rPr>
              <a:t>Rubbish on Corridor</a:t>
            </a:r>
          </a:p>
        </p:txBody>
      </p:sp>
    </p:spTree>
    <p:extLst>
      <p:ext uri="{BB962C8B-B14F-4D97-AF65-F5344CB8AC3E}">
        <p14:creationId xmlns:p14="http://schemas.microsoft.com/office/powerpoint/2010/main" val="906832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590" y="-390525"/>
            <a:ext cx="5791200" cy="1371600"/>
          </a:xfrm>
        </p:spPr>
        <p:txBody>
          <a:bodyPr/>
          <a:lstStyle/>
          <a:p>
            <a:r>
              <a:rPr lang="en-GB" dirty="0"/>
              <a:t>Fire door release systems</a:t>
            </a:r>
          </a:p>
        </p:txBody>
      </p:sp>
      <p:sp>
        <p:nvSpPr>
          <p:cNvPr id="4" name="Rectangle 3"/>
          <p:cNvSpPr txBox="1">
            <a:spLocks noChangeArrowheads="1"/>
          </p:cNvSpPr>
          <p:nvPr/>
        </p:nvSpPr>
        <p:spPr bwMode="auto">
          <a:xfrm>
            <a:off x="454025" y="981075"/>
            <a:ext cx="3901951" cy="452596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400" b="1" i="1" u="sng"/>
              <a:t>Electrical hold open devices </a:t>
            </a:r>
          </a:p>
          <a:p>
            <a:pPr marL="0" indent="0">
              <a:buFont typeface="Arial" pitchFamily="34" charset="0"/>
              <a:buNone/>
            </a:pPr>
            <a:r>
              <a:rPr lang="en-GB" sz="2400"/>
              <a:t>release the door when the </a:t>
            </a:r>
          </a:p>
          <a:p>
            <a:pPr marL="0" indent="0">
              <a:buFont typeface="Arial" pitchFamily="34" charset="0"/>
              <a:buNone/>
            </a:pPr>
            <a:r>
              <a:rPr lang="en-GB" sz="2400"/>
              <a:t>fire alarm activates</a:t>
            </a:r>
            <a:endParaRPr lang="en-GB" sz="2400" dirty="0"/>
          </a:p>
        </p:txBody>
      </p:sp>
      <p:sp>
        <p:nvSpPr>
          <p:cNvPr id="5" name="Rectangle 1"/>
          <p:cNvSpPr>
            <a:spLocks noChangeArrowheads="1"/>
          </p:cNvSpPr>
          <p:nvPr/>
        </p:nvSpPr>
        <p:spPr bwMode="auto">
          <a:xfrm>
            <a:off x="5003800" y="981075"/>
            <a:ext cx="3960688" cy="923330"/>
          </a:xfrm>
          <a:prstGeom prst="rect">
            <a:avLst/>
          </a:prstGeom>
          <a:noFill/>
          <a:ln w="9525">
            <a:noFill/>
            <a:miter lim="800000"/>
            <a:headEnd/>
            <a:tailEnd/>
          </a:ln>
        </p:spPr>
        <p:txBody>
          <a:bodyPr wrap="square">
            <a:spAutoFit/>
          </a:bodyPr>
          <a:lstStyle/>
          <a:p>
            <a:r>
              <a:rPr lang="en-GB" b="1" i="1" u="sng" dirty="0">
                <a:latin typeface="Calibri" panose="020F0502020204030204" pitchFamily="34" charset="0"/>
              </a:rPr>
              <a:t>Magnetic hold open devices </a:t>
            </a:r>
          </a:p>
          <a:p>
            <a:r>
              <a:rPr lang="en-GB" dirty="0">
                <a:latin typeface="Calibri" pitchFamily="34" charset="0"/>
              </a:rPr>
              <a:t>release the door when the </a:t>
            </a:r>
          </a:p>
          <a:p>
            <a:r>
              <a:rPr lang="en-GB" dirty="0">
                <a:latin typeface="Calibri" pitchFamily="34" charset="0"/>
              </a:rPr>
              <a:t>fire alarm activates</a:t>
            </a:r>
          </a:p>
        </p:txBody>
      </p:sp>
      <p:sp>
        <p:nvSpPr>
          <p:cNvPr id="6" name="Rectangle 3"/>
          <p:cNvSpPr txBox="1">
            <a:spLocks noChangeArrowheads="1"/>
          </p:cNvSpPr>
          <p:nvPr/>
        </p:nvSpPr>
        <p:spPr bwMode="auto">
          <a:xfrm>
            <a:off x="454025" y="981075"/>
            <a:ext cx="4478015" cy="158382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b="1" i="1" u="sng" dirty="0">
                <a:latin typeface="Calibri" panose="020F0502020204030204" pitchFamily="34" charset="0"/>
              </a:rPr>
              <a:t>Electrical hold open devices </a:t>
            </a:r>
          </a:p>
          <a:p>
            <a:pPr marL="0" indent="0">
              <a:buFont typeface="Arial" pitchFamily="34" charset="0"/>
              <a:buNone/>
            </a:pPr>
            <a:r>
              <a:rPr lang="en-GB" sz="1800" dirty="0">
                <a:latin typeface="Calibri" panose="020F0502020204030204" pitchFamily="34" charset="0"/>
              </a:rPr>
              <a:t>release the door when the </a:t>
            </a:r>
          </a:p>
          <a:p>
            <a:pPr marL="0" indent="0">
              <a:buFont typeface="Arial" pitchFamily="34" charset="0"/>
              <a:buNone/>
            </a:pPr>
            <a:r>
              <a:rPr lang="en-GB" sz="1800" dirty="0">
                <a:latin typeface="Calibri" panose="020F0502020204030204" pitchFamily="34" charset="0"/>
              </a:rPr>
              <a:t>fire alarm activates</a:t>
            </a:r>
          </a:p>
        </p:txBody>
      </p:sp>
      <p:pic>
        <p:nvPicPr>
          <p:cNvPr id="7" name="Picture 5" descr="DSC00310"/>
          <p:cNvPicPr>
            <a:picLocks noChangeAspect="1" noChangeArrowheads="1"/>
          </p:cNvPicPr>
          <p:nvPr/>
        </p:nvPicPr>
        <p:blipFill>
          <a:blip r:embed="rId2" cstate="print"/>
          <a:srcRect/>
          <a:stretch>
            <a:fillRect/>
          </a:stretch>
        </p:blipFill>
        <p:spPr bwMode="auto">
          <a:xfrm>
            <a:off x="387350" y="2708275"/>
            <a:ext cx="3968750" cy="3738563"/>
          </a:xfrm>
          <a:prstGeom prst="rect">
            <a:avLst/>
          </a:prstGeom>
          <a:noFill/>
          <a:ln w="9525">
            <a:noFill/>
            <a:miter lim="800000"/>
            <a:headEnd/>
            <a:tailEnd/>
          </a:ln>
        </p:spPr>
      </p:pic>
      <p:pic>
        <p:nvPicPr>
          <p:cNvPr id="8" name="Picture 5" descr="DSC00314"/>
          <p:cNvPicPr>
            <a:picLocks noChangeAspect="1" noChangeArrowheads="1"/>
          </p:cNvPicPr>
          <p:nvPr/>
        </p:nvPicPr>
        <p:blipFill>
          <a:blip r:embed="rId3" cstate="print"/>
          <a:srcRect/>
          <a:stretch>
            <a:fillRect/>
          </a:stretch>
        </p:blipFill>
        <p:spPr bwMode="auto">
          <a:xfrm>
            <a:off x="4859338" y="2700338"/>
            <a:ext cx="3385069" cy="3746500"/>
          </a:xfrm>
          <a:prstGeom prst="rect">
            <a:avLst/>
          </a:prstGeom>
          <a:noFill/>
          <a:ln w="9525">
            <a:noFill/>
            <a:miter lim="800000"/>
            <a:headEnd/>
            <a:tailEnd/>
          </a:ln>
        </p:spPr>
      </p:pic>
      <p:sp>
        <p:nvSpPr>
          <p:cNvPr id="9"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4213085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Fire door seals</a:t>
            </a:r>
          </a:p>
        </p:txBody>
      </p:sp>
      <p:sp>
        <p:nvSpPr>
          <p:cNvPr id="4" name="Text Box 6"/>
          <p:cNvSpPr txBox="1">
            <a:spLocks noChangeArrowheads="1"/>
          </p:cNvSpPr>
          <p:nvPr/>
        </p:nvSpPr>
        <p:spPr bwMode="auto">
          <a:xfrm>
            <a:off x="467544" y="4767510"/>
            <a:ext cx="4895850" cy="1892826"/>
          </a:xfrm>
          <a:prstGeom prst="rect">
            <a:avLst/>
          </a:prstGeom>
          <a:noFill/>
          <a:ln w="9525">
            <a:noFill/>
            <a:miter lim="800000"/>
            <a:headEnd/>
            <a:tailEnd/>
          </a:ln>
        </p:spPr>
        <p:txBody>
          <a:bodyPr>
            <a:spAutoFit/>
          </a:bodyPr>
          <a:lstStyle/>
          <a:p>
            <a:r>
              <a:rPr lang="en-GB" dirty="0">
                <a:latin typeface="Calibri" panose="020F0502020204030204" pitchFamily="34" charset="0"/>
              </a:rPr>
              <a:t>Seals when in good condition can give up to 30 minutes protection from smoke fumes</a:t>
            </a:r>
          </a:p>
          <a:p>
            <a:r>
              <a:rPr lang="en-GB" dirty="0">
                <a:latin typeface="Calibri" panose="020F0502020204030204" pitchFamily="34" charset="0"/>
              </a:rPr>
              <a:t>Door structure can give up to 60 minutes protection from flames</a:t>
            </a:r>
          </a:p>
          <a:p>
            <a:pPr>
              <a:spcBef>
                <a:spcPct val="50000"/>
              </a:spcBef>
            </a:pPr>
            <a:r>
              <a:rPr lang="en-GB" dirty="0">
                <a:latin typeface="Calibri" panose="020F0502020204030204" pitchFamily="34" charset="0"/>
              </a:rPr>
              <a:t>Please do not ram the doors open with trolleys open them manually onto their holdback devices</a:t>
            </a:r>
          </a:p>
        </p:txBody>
      </p:sp>
      <p:pic>
        <p:nvPicPr>
          <p:cNvPr id="5" name="Content Placeholder 7" descr="COLD SMOKE.jpg">
            <a:hlinkClick r:id="rId2"/>
          </p:cNvPr>
          <p:cNvPicPr>
            <a:picLocks noChangeAspect="1"/>
          </p:cNvPicPr>
          <p:nvPr/>
        </p:nvPicPr>
        <p:blipFill>
          <a:blip r:embed="rId3" cstate="print"/>
          <a:srcRect/>
          <a:stretch>
            <a:fillRect/>
          </a:stretch>
        </p:blipFill>
        <p:spPr bwMode="auto">
          <a:xfrm>
            <a:off x="467544" y="2852936"/>
            <a:ext cx="3384550" cy="1655762"/>
          </a:xfrm>
          <a:prstGeom prst="rect">
            <a:avLst/>
          </a:prstGeom>
          <a:noFill/>
          <a:ln w="9525">
            <a:noFill/>
            <a:miter lim="800000"/>
            <a:headEnd/>
            <a:tailEnd/>
          </a:ln>
        </p:spPr>
      </p:pic>
      <p:pic>
        <p:nvPicPr>
          <p:cNvPr id="6"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220072" y="2132856"/>
            <a:ext cx="3744416" cy="4527480"/>
          </a:xfrm>
          <a:prstGeom prst="rect">
            <a:avLst/>
          </a:prstGeom>
          <a:noFill/>
          <a:ln w="9525">
            <a:noFill/>
            <a:miter lim="800000"/>
            <a:headEnd/>
            <a:tailEnd/>
          </a:ln>
        </p:spPr>
      </p:pic>
      <p:sp>
        <p:nvSpPr>
          <p:cNvPr id="7"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3256717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Illegal hold open devices</a:t>
            </a:r>
          </a:p>
        </p:txBody>
      </p:sp>
      <p:sp>
        <p:nvSpPr>
          <p:cNvPr id="4" name="Rectangle 3"/>
          <p:cNvSpPr txBox="1">
            <a:spLocks noChangeArrowheads="1"/>
          </p:cNvSpPr>
          <p:nvPr/>
        </p:nvSpPr>
        <p:spPr bwMode="auto">
          <a:xfrm>
            <a:off x="395288" y="1629295"/>
            <a:ext cx="3672656" cy="863601"/>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800" dirty="0">
                <a:latin typeface="Calibri" panose="020F0502020204030204" pitchFamily="34" charset="0"/>
              </a:rPr>
              <a:t>These don’t release when </a:t>
            </a:r>
          </a:p>
          <a:p>
            <a:pPr marL="0" indent="0">
              <a:buFont typeface="Arial" pitchFamily="34" charset="0"/>
              <a:buNone/>
            </a:pPr>
            <a:r>
              <a:rPr lang="en-GB" sz="1800" dirty="0">
                <a:latin typeface="Calibri" panose="020F0502020204030204" pitchFamily="34" charset="0"/>
              </a:rPr>
              <a:t>the fire alarm activates</a:t>
            </a:r>
          </a:p>
        </p:txBody>
      </p:sp>
      <p:sp>
        <p:nvSpPr>
          <p:cNvPr id="5" name="Rectangle 3"/>
          <p:cNvSpPr txBox="1">
            <a:spLocks noChangeArrowheads="1"/>
          </p:cNvSpPr>
          <p:nvPr/>
        </p:nvSpPr>
        <p:spPr>
          <a:xfrm>
            <a:off x="4441254" y="1524318"/>
            <a:ext cx="4031877" cy="863600"/>
          </a:xfrm>
          <a:prstGeom prst="rect">
            <a:avLst/>
          </a:prstGeom>
          <a:solidFill>
            <a:srgbClr val="FFFFFF"/>
          </a:solidFill>
          <a:ln>
            <a:no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GB" sz="1800" dirty="0">
                <a:latin typeface="Calibri" panose="020F0502020204030204" pitchFamily="34" charset="0"/>
              </a:rPr>
              <a:t>This won’t automatically </a:t>
            </a:r>
          </a:p>
          <a:p>
            <a:pPr marL="0" indent="0" fontAlgn="auto">
              <a:spcAft>
                <a:spcPts val="0"/>
              </a:spcAft>
              <a:buFont typeface="Arial" pitchFamily="34" charset="0"/>
              <a:buNone/>
              <a:defRPr/>
            </a:pPr>
            <a:r>
              <a:rPr lang="en-GB" sz="1800" dirty="0">
                <a:latin typeface="Calibri" panose="020F0502020204030204" pitchFamily="34" charset="0"/>
              </a:rPr>
              <a:t>close behind you</a:t>
            </a:r>
          </a:p>
        </p:txBody>
      </p:sp>
      <p:pic>
        <p:nvPicPr>
          <p:cNvPr id="6" name="Picture 5" descr="DSC00389"/>
          <p:cNvPicPr>
            <a:picLocks noChangeAspect="1" noChangeArrowheads="1"/>
          </p:cNvPicPr>
          <p:nvPr/>
        </p:nvPicPr>
        <p:blipFill>
          <a:blip r:embed="rId2" cstate="print"/>
          <a:srcRect/>
          <a:stretch>
            <a:fillRect/>
          </a:stretch>
        </p:blipFill>
        <p:spPr bwMode="auto">
          <a:xfrm>
            <a:off x="395288" y="2564904"/>
            <a:ext cx="3889375" cy="3743821"/>
          </a:xfrm>
          <a:prstGeom prst="rect">
            <a:avLst/>
          </a:prstGeom>
          <a:noFill/>
          <a:ln w="9525">
            <a:noFill/>
            <a:miter lim="800000"/>
            <a:headEnd/>
            <a:tailEnd/>
          </a:ln>
        </p:spPr>
      </p:pic>
      <p:pic>
        <p:nvPicPr>
          <p:cNvPr id="7" name="Picture 4" descr="DSC01488.JPG"/>
          <p:cNvPicPr>
            <a:picLocks noChangeAspect="1"/>
          </p:cNvPicPr>
          <p:nvPr/>
        </p:nvPicPr>
        <p:blipFill>
          <a:blip r:embed="rId3" cstate="print"/>
          <a:srcRect/>
          <a:stretch>
            <a:fillRect/>
          </a:stretch>
        </p:blipFill>
        <p:spPr bwMode="auto">
          <a:xfrm>
            <a:off x="4525963" y="2492897"/>
            <a:ext cx="3862461" cy="3815828"/>
          </a:xfrm>
          <a:prstGeom prst="rect">
            <a:avLst/>
          </a:prstGeom>
          <a:noFill/>
          <a:ln w="9525">
            <a:noFill/>
            <a:miter lim="800000"/>
            <a:headEnd/>
            <a:tailEnd/>
          </a:ln>
        </p:spPr>
      </p:pic>
      <p:sp>
        <p:nvSpPr>
          <p:cNvPr id="8"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40456850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68288" indent="-268288" eaLnBrk="0" hangingPunct="0"/>
            <a:r>
              <a:rPr lang="en-GB" b="1" dirty="0"/>
              <a:t>What you can do to prevent fire</a:t>
            </a:r>
          </a:p>
        </p:txBody>
      </p:sp>
      <p:sp>
        <p:nvSpPr>
          <p:cNvPr id="4" name="Text Box 4"/>
          <p:cNvSpPr txBox="1">
            <a:spLocks noChangeArrowheads="1"/>
          </p:cNvSpPr>
          <p:nvPr/>
        </p:nvSpPr>
        <p:spPr bwMode="auto">
          <a:xfrm>
            <a:off x="670644" y="1412776"/>
            <a:ext cx="5472609" cy="5324535"/>
          </a:xfrm>
          <a:prstGeom prst="rect">
            <a:avLst/>
          </a:prstGeom>
          <a:noFill/>
          <a:ln w="9525">
            <a:noFill/>
            <a:miter lim="800000"/>
            <a:headEnd/>
            <a:tailEnd/>
          </a:ln>
        </p:spPr>
        <p:txBody>
          <a:bodyPr wrap="square">
            <a:spAutoFit/>
          </a:bodyPr>
          <a:lstStyle/>
          <a:p>
            <a:pPr eaLnBrk="0" hangingPunct="0"/>
            <a:endParaRPr lang="en-GB" sz="2800" dirty="0"/>
          </a:p>
          <a:p>
            <a:pPr marL="268288" indent="-268288" eaLnBrk="0" hangingPunct="0">
              <a:buFontTx/>
              <a:buChar char="•"/>
            </a:pPr>
            <a:r>
              <a:rPr lang="en-GB" dirty="0">
                <a:latin typeface="Calibri" panose="020F0502020204030204" pitchFamily="34" charset="0"/>
              </a:rPr>
              <a:t>keep fire doors shut at all times </a:t>
            </a:r>
          </a:p>
          <a:p>
            <a:pPr marL="268288" indent="-268288" eaLnBrk="0" hangingPunct="0">
              <a:buFontTx/>
              <a:buChar char="•"/>
            </a:pPr>
            <a:r>
              <a:rPr lang="en-GB" dirty="0">
                <a:latin typeface="Calibri" panose="020F0502020204030204" pitchFamily="34" charset="0"/>
              </a:rPr>
              <a:t>ensure escape routes are clear</a:t>
            </a:r>
          </a:p>
          <a:p>
            <a:pPr marL="268288" indent="-268288" eaLnBrk="0" hangingPunct="0">
              <a:buFontTx/>
              <a:buChar char="•"/>
            </a:pPr>
            <a:r>
              <a:rPr lang="en-GB" dirty="0">
                <a:latin typeface="Calibri" panose="020F0502020204030204" pitchFamily="34" charset="0"/>
              </a:rPr>
              <a:t>if you see, or smell smoke, activate the alarm</a:t>
            </a:r>
          </a:p>
          <a:p>
            <a:pPr marL="268288" indent="-268288" eaLnBrk="0" hangingPunct="0">
              <a:buFontTx/>
              <a:buChar char="•"/>
            </a:pPr>
            <a:endParaRPr lang="en-GB" dirty="0">
              <a:latin typeface="Calibri" panose="020F0502020204030204" pitchFamily="34" charset="0"/>
            </a:endParaRPr>
          </a:p>
          <a:p>
            <a:pPr marL="268288" indent="-268288" eaLnBrk="0" hangingPunct="0">
              <a:buFontTx/>
              <a:buChar char="•"/>
            </a:pPr>
            <a:r>
              <a:rPr lang="en-GB" dirty="0">
                <a:latin typeface="Calibri" panose="020F0502020204030204" pitchFamily="34" charset="0"/>
                <a:hlinkClick r:id="rId2"/>
              </a:rPr>
              <a:t>https://www.gov.uk/workplace-fire-safety-your-responsibilities/who-is-responsible</a:t>
            </a:r>
            <a:endParaRPr lang="en-GB" dirty="0">
              <a:latin typeface="Calibri" panose="020F0502020204030204" pitchFamily="34" charset="0"/>
            </a:endParaRPr>
          </a:p>
          <a:p>
            <a:pPr eaLnBrk="0" hangingPunct="0"/>
            <a:endParaRPr lang="en-GB" dirty="0">
              <a:latin typeface="Calibri" panose="020F0502020204030204" pitchFamily="34" charset="0"/>
            </a:endParaRPr>
          </a:p>
          <a:p>
            <a:pPr marL="268288" indent="-268288" eaLnBrk="0" hangingPunct="0">
              <a:buFontTx/>
              <a:buChar char="•"/>
            </a:pPr>
            <a:r>
              <a:rPr lang="en-GB" b="1" dirty="0">
                <a:solidFill>
                  <a:srgbClr val="FF0000"/>
                </a:solidFill>
                <a:latin typeface="Calibri" panose="020F0502020204030204" pitchFamily="34" charset="0"/>
              </a:rPr>
              <a:t>If you notice damaged Fire Equipment / Fire Doors notify ESTATES immediately.</a:t>
            </a:r>
          </a:p>
          <a:p>
            <a:pPr marL="268288" indent="-268288" algn="ctr" eaLnBrk="0" hangingPunct="0">
              <a:spcBef>
                <a:spcPct val="50000"/>
              </a:spcBef>
            </a:pPr>
            <a:endParaRPr lang="en-GB" sz="2000" b="1" dirty="0">
              <a:latin typeface="Calibri" pitchFamily="34" charset="0"/>
            </a:endParaRPr>
          </a:p>
          <a:p>
            <a:pPr marL="268288" indent="-268288" algn="ctr" eaLnBrk="0" hangingPunct="0">
              <a:spcBef>
                <a:spcPct val="50000"/>
              </a:spcBef>
            </a:pPr>
            <a:endParaRPr lang="en-GB" sz="2000" b="1" dirty="0">
              <a:latin typeface="Calibri" pitchFamily="34" charset="0"/>
            </a:endParaRPr>
          </a:p>
          <a:p>
            <a:pPr marL="268288" indent="-268288" algn="ctr" eaLnBrk="0" hangingPunct="0">
              <a:spcBef>
                <a:spcPct val="50000"/>
              </a:spcBef>
            </a:pPr>
            <a:endParaRPr lang="en-GB" sz="2000" b="1" dirty="0">
              <a:latin typeface="Calibri" pitchFamily="34" charset="0"/>
            </a:endParaRPr>
          </a:p>
          <a:p>
            <a:pPr marL="268288" indent="-268288" algn="ctr" eaLnBrk="0" hangingPunct="0">
              <a:spcBef>
                <a:spcPct val="50000"/>
              </a:spcBef>
            </a:pPr>
            <a:endParaRPr lang="en-GB" sz="2000" b="1" dirty="0">
              <a:latin typeface="Calibri" pitchFamily="34" charset="0"/>
            </a:endParaRPr>
          </a:p>
          <a:p>
            <a:pPr marL="268288" indent="-268288" algn="ctr" eaLnBrk="0" hangingPunct="0">
              <a:spcBef>
                <a:spcPct val="50000"/>
              </a:spcBef>
            </a:pPr>
            <a:endParaRPr lang="en-GB" sz="2000" b="1" dirty="0">
              <a:latin typeface="Calibri" pitchFamily="34" charset="0"/>
            </a:endParaRPr>
          </a:p>
        </p:txBody>
      </p:sp>
      <p:pic>
        <p:nvPicPr>
          <p:cNvPr id="5" name="Picture 12" descr="fire2"/>
          <p:cNvPicPr>
            <a:picLocks noChangeAspect="1" noChangeArrowheads="1"/>
          </p:cNvPicPr>
          <p:nvPr/>
        </p:nvPicPr>
        <p:blipFill>
          <a:blip r:embed="rId3" cstate="print"/>
          <a:srcRect/>
          <a:stretch>
            <a:fillRect/>
          </a:stretch>
        </p:blipFill>
        <p:spPr bwMode="auto">
          <a:xfrm>
            <a:off x="6444208" y="1700808"/>
            <a:ext cx="1500188" cy="1905000"/>
          </a:xfrm>
          <a:prstGeom prst="rect">
            <a:avLst/>
          </a:prstGeom>
          <a:noFill/>
          <a:ln w="28575">
            <a:solidFill>
              <a:schemeClr val="tx1"/>
            </a:solidFill>
            <a:miter lim="800000"/>
            <a:headEnd/>
            <a:tailEnd/>
          </a:ln>
        </p:spPr>
      </p:pic>
      <p:sp>
        <p:nvSpPr>
          <p:cNvPr id="6"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3608845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FIRE ACTIONS</a:t>
            </a:r>
          </a:p>
        </p:txBody>
      </p:sp>
      <p:sp>
        <p:nvSpPr>
          <p:cNvPr id="5" name="Rectangle 5"/>
          <p:cNvSpPr>
            <a:spLocks noChangeArrowheads="1"/>
          </p:cNvSpPr>
          <p:nvPr/>
        </p:nvSpPr>
        <p:spPr bwMode="auto">
          <a:xfrm>
            <a:off x="530225" y="1341349"/>
            <a:ext cx="6922095" cy="4924425"/>
          </a:xfrm>
          <a:prstGeom prst="rect">
            <a:avLst/>
          </a:prstGeom>
          <a:noFill/>
          <a:ln w="9525">
            <a:noFill/>
            <a:miter lim="800000"/>
            <a:headEnd/>
            <a:tailEnd/>
          </a:ln>
        </p:spPr>
        <p:txBody>
          <a:bodyPr wrap="square" anchor="ctr">
            <a:spAutoFit/>
          </a:bodyPr>
          <a:lstStyle/>
          <a:p>
            <a:pPr marL="269875" indent="-269875" eaLnBrk="0" hangingPunct="0"/>
            <a:r>
              <a:rPr lang="en-GB" sz="2800" b="1" dirty="0"/>
              <a:t>What to do in case of fire</a:t>
            </a:r>
          </a:p>
          <a:p>
            <a:pPr marL="269875" indent="-269875" eaLnBrk="0" hangingPunct="0">
              <a:buFontTx/>
              <a:buChar char="•"/>
            </a:pPr>
            <a:endParaRPr lang="en-GB" sz="2800" dirty="0"/>
          </a:p>
          <a:p>
            <a:pPr marL="269875" indent="-269875" eaLnBrk="0" hangingPunct="0">
              <a:buFontTx/>
              <a:buChar char="•"/>
            </a:pPr>
            <a:r>
              <a:rPr lang="en-GB" sz="2800" dirty="0"/>
              <a:t>sound the fire alarm</a:t>
            </a:r>
          </a:p>
          <a:p>
            <a:pPr marL="269875" indent="-269875" eaLnBrk="0" hangingPunct="0">
              <a:buFontTx/>
              <a:buChar char="•"/>
            </a:pPr>
            <a:endParaRPr lang="en-GB" sz="2800" dirty="0"/>
          </a:p>
          <a:p>
            <a:pPr marL="269875" indent="-269875" eaLnBrk="0" hangingPunct="0">
              <a:buFontTx/>
              <a:buChar char="•"/>
            </a:pPr>
            <a:r>
              <a:rPr lang="en-GB" sz="2800" dirty="0"/>
              <a:t>do not use the lifts.</a:t>
            </a:r>
          </a:p>
          <a:p>
            <a:pPr marL="269875" indent="-269875" eaLnBrk="0" hangingPunct="0">
              <a:buFontTx/>
              <a:buChar char="•"/>
            </a:pPr>
            <a:endParaRPr lang="en-GB" sz="2800" dirty="0"/>
          </a:p>
          <a:p>
            <a:pPr marL="269875" indent="-269875" eaLnBrk="0" hangingPunct="0">
              <a:buFontTx/>
              <a:buChar char="•"/>
            </a:pPr>
            <a:r>
              <a:rPr lang="en-GB" sz="2800" dirty="0"/>
              <a:t>Check the Fire Panel to identify the location and Evacuate when / if asked to do so. Ask you fire officer for training on the fire panel</a:t>
            </a:r>
          </a:p>
          <a:p>
            <a:pPr marL="269875" indent="-269875" algn="ctr" eaLnBrk="0" hangingPunct="0"/>
            <a:endParaRPr lang="en-GB" sz="1600" dirty="0">
              <a:latin typeface="Calibri" pitchFamily="34" charset="0"/>
            </a:endParaRPr>
          </a:p>
          <a:p>
            <a:pPr marL="269875" indent="-269875" algn="ctr" eaLnBrk="0" hangingPunct="0"/>
            <a:endParaRPr lang="en-US" dirty="0">
              <a:latin typeface="Calibri" pitchFamily="34" charset="0"/>
            </a:endParaRPr>
          </a:p>
        </p:txBody>
      </p:sp>
      <p:sp>
        <p:nvSpPr>
          <p:cNvPr id="6" name="Rectangle 3"/>
          <p:cNvSpPr>
            <a:spLocks noChangeArrowheads="1"/>
          </p:cNvSpPr>
          <p:nvPr/>
        </p:nvSpPr>
        <p:spPr bwMode="auto">
          <a:xfrm>
            <a:off x="323850" y="188913"/>
            <a:ext cx="5040238" cy="868362"/>
          </a:xfrm>
          <a:prstGeom prst="rect">
            <a:avLst/>
          </a:prstGeom>
          <a:noFill/>
          <a:ln w="9525">
            <a:noFill/>
            <a:miter lim="800000"/>
            <a:headEnd/>
            <a:tailEnd/>
          </a:ln>
        </p:spPr>
        <p:txBody>
          <a:bodyPr anchor="ctr"/>
          <a:lstStyle/>
          <a:p>
            <a:pPr eaLnBrk="0" hangingPunct="0"/>
            <a:endParaRPr lang="en-GB" sz="3200" b="1" dirty="0">
              <a:solidFill>
                <a:srgbClr val="CC0000"/>
              </a:solidFill>
            </a:endParaRPr>
          </a:p>
        </p:txBody>
      </p:sp>
      <p:sp>
        <p:nvSpPr>
          <p:cNvPr id="7"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pic>
        <p:nvPicPr>
          <p:cNvPr id="3" name="Picture 2">
            <a:extLst>
              <a:ext uri="{FF2B5EF4-FFF2-40B4-BE49-F238E27FC236}">
                <a16:creationId xmlns:a16="http://schemas.microsoft.com/office/drawing/2014/main" id="{1F5B92DE-86AB-BFAA-98D1-01917221CD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32040" y="1057275"/>
            <a:ext cx="3888110" cy="2643758"/>
          </a:xfrm>
          <a:prstGeom prst="rect">
            <a:avLst/>
          </a:prstGeom>
        </p:spPr>
      </p:pic>
    </p:spTree>
    <p:extLst>
      <p:ext uri="{BB962C8B-B14F-4D97-AF65-F5344CB8AC3E}">
        <p14:creationId xmlns:p14="http://schemas.microsoft.com/office/powerpoint/2010/main" val="2655346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065" y="1772816"/>
            <a:ext cx="4320480" cy="440531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775303"/>
            <a:ext cx="4032448" cy="4405312"/>
          </a:xfrm>
          <a:prstGeom prst="rect">
            <a:avLst/>
          </a:prstGeom>
        </p:spPr>
      </p:pic>
      <p:sp>
        <p:nvSpPr>
          <p:cNvPr id="6" name="TextBox 5"/>
          <p:cNvSpPr txBox="1"/>
          <p:nvPr/>
        </p:nvSpPr>
        <p:spPr>
          <a:xfrm>
            <a:off x="395536" y="764704"/>
            <a:ext cx="8280920" cy="369332"/>
          </a:xfrm>
          <a:prstGeom prst="rect">
            <a:avLst/>
          </a:prstGeom>
          <a:noFill/>
        </p:spPr>
        <p:txBody>
          <a:bodyPr wrap="square" rtlCol="0">
            <a:spAutoFit/>
          </a:bodyPr>
          <a:lstStyle/>
          <a:p>
            <a:r>
              <a:rPr lang="en-GB" b="1" dirty="0"/>
              <a:t>Electrical Fault Fire destroys 3 ambulances outside East Surrey Hospital</a:t>
            </a:r>
            <a:endParaRPr lang="en-GB" dirty="0"/>
          </a:p>
        </p:txBody>
      </p:sp>
      <p:sp>
        <p:nvSpPr>
          <p:cNvPr id="7"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3150219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evacuation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307296"/>
            <a:ext cx="5571683" cy="3074032"/>
          </a:xfrm>
          <a:prstGeom prst="rect">
            <a:avLst/>
          </a:prstGeom>
        </p:spPr>
      </p:pic>
      <p:sp>
        <p:nvSpPr>
          <p:cNvPr id="5" name="TextBox 4"/>
          <p:cNvSpPr txBox="1"/>
          <p:nvPr/>
        </p:nvSpPr>
        <p:spPr>
          <a:xfrm>
            <a:off x="521670" y="2276872"/>
            <a:ext cx="6192688" cy="923330"/>
          </a:xfrm>
          <a:prstGeom prst="rect">
            <a:avLst/>
          </a:prstGeom>
          <a:noFill/>
        </p:spPr>
        <p:txBody>
          <a:bodyPr wrap="square" rtlCol="0">
            <a:spAutoFit/>
          </a:bodyPr>
          <a:lstStyle/>
          <a:p>
            <a:r>
              <a:rPr lang="en-GB" dirty="0"/>
              <a:t>June </a:t>
            </a:r>
            <a:r>
              <a:rPr lang="en-GB"/>
              <a:t>7</a:t>
            </a:r>
            <a:r>
              <a:rPr lang="en-GB" baseline="30000"/>
              <a:t>th</a:t>
            </a:r>
            <a:r>
              <a:rPr lang="en-GB"/>
              <a:t> 2017</a:t>
            </a:r>
            <a:endParaRPr lang="en-GB" dirty="0"/>
          </a:p>
          <a:p>
            <a:r>
              <a:rPr lang="en-GB" dirty="0"/>
              <a:t>The fire at the hospital was declared a major incident and led to the evacuation of hundreds of patients</a:t>
            </a:r>
          </a:p>
        </p:txBody>
      </p:sp>
      <p:sp>
        <p:nvSpPr>
          <p:cNvPr id="6"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1753371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571184" cy="1371600"/>
          </a:xfrm>
        </p:spPr>
        <p:txBody>
          <a:bodyPr/>
          <a:lstStyle/>
          <a:p>
            <a:r>
              <a:rPr lang="en-GB" dirty="0"/>
              <a:t>Grenfell tower fire 2017</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898" y="1412776"/>
            <a:ext cx="8604574" cy="4290934"/>
          </a:xfrm>
          <a:prstGeom prst="rect">
            <a:avLst/>
          </a:prstGeom>
        </p:spPr>
      </p:pic>
      <p:sp>
        <p:nvSpPr>
          <p:cNvPr id="5" name="TextBox 4"/>
          <p:cNvSpPr txBox="1"/>
          <p:nvPr/>
        </p:nvSpPr>
        <p:spPr>
          <a:xfrm>
            <a:off x="539552" y="404664"/>
            <a:ext cx="5976664" cy="369332"/>
          </a:xfrm>
          <a:prstGeom prst="rect">
            <a:avLst/>
          </a:prstGeom>
          <a:noFill/>
        </p:spPr>
        <p:txBody>
          <a:bodyPr wrap="square" rtlCol="0">
            <a:spAutoFit/>
          </a:bodyPr>
          <a:lstStyle/>
          <a:p>
            <a:r>
              <a:rPr lang="en-GB" dirty="0"/>
              <a:t>Fire started at </a:t>
            </a:r>
            <a:r>
              <a:rPr lang="en-GB" dirty="0" err="1"/>
              <a:t>approx</a:t>
            </a:r>
            <a:r>
              <a:rPr lang="en-GB" dirty="0"/>
              <a:t> - 00.50 – 74 deaths – Faulty fridge </a:t>
            </a:r>
          </a:p>
        </p:txBody>
      </p:sp>
      <p:sp>
        <p:nvSpPr>
          <p:cNvPr id="6"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120552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31800" y="476250"/>
            <a:ext cx="5256213"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2400" dirty="0">
                <a:solidFill>
                  <a:srgbClr val="004586"/>
                </a:solidFill>
                <a:latin typeface="FatFrank Heavy"/>
              </a:rPr>
              <a:t>Fire Safety Awareness</a:t>
            </a:r>
          </a:p>
          <a:p>
            <a:pPr eaLnBrk="1">
              <a:lnSpc>
                <a:spcPct val="101000"/>
              </a:lnSpc>
            </a:pPr>
            <a:endParaRPr lang="en-GB" altLang="en-US" sz="1600" dirty="0">
              <a:solidFill>
                <a:srgbClr val="004586"/>
              </a:solidFill>
              <a:latin typeface="Poppins" charset="0"/>
            </a:endParaRPr>
          </a:p>
          <a:p>
            <a:pPr eaLnBrk="1">
              <a:lnSpc>
                <a:spcPct val="136000"/>
              </a:lnSpc>
            </a:pPr>
            <a:endParaRPr lang="en-GB" altLang="en-US" sz="1400" dirty="0">
              <a:solidFill>
                <a:srgbClr val="004586"/>
              </a:solidFill>
              <a:latin typeface="Poppins" charset="0"/>
            </a:endParaRPr>
          </a:p>
        </p:txBody>
      </p:sp>
      <p:sp>
        <p:nvSpPr>
          <p:cNvPr id="4" name="Text Box 10"/>
          <p:cNvSpPr txBox="1">
            <a:spLocks noChangeArrowheads="1"/>
          </p:cNvSpPr>
          <p:nvPr/>
        </p:nvSpPr>
        <p:spPr bwMode="auto">
          <a:xfrm>
            <a:off x="503299" y="1650653"/>
            <a:ext cx="7210425"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9pPr>
          </a:lstStyle>
          <a:p>
            <a:pPr marL="171450" indent="-171450" eaLnBrk="1">
              <a:lnSpc>
                <a:spcPct val="136000"/>
              </a:lnSpc>
              <a:buFont typeface="Arial" panose="020B0604020202020204" pitchFamily="34" charset="0"/>
              <a:buChar char="•"/>
              <a:defRPr/>
            </a:pPr>
            <a:endParaRPr lang="en-GB" altLang="en-US" sz="14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400" dirty="0">
              <a:solidFill>
                <a:srgbClr val="000000"/>
              </a:solidFill>
              <a:latin typeface="Poppins Light"/>
            </a:endParaRPr>
          </a:p>
          <a:p>
            <a:pPr>
              <a:buFontTx/>
              <a:buNone/>
            </a:pPr>
            <a:r>
              <a:rPr lang="en-US" sz="1400" dirty="0">
                <a:latin typeface="Poppins Light"/>
              </a:rPr>
              <a:t>AIMS:</a:t>
            </a:r>
          </a:p>
          <a:p>
            <a:pPr>
              <a:buFontTx/>
              <a:buNone/>
            </a:pPr>
            <a:endParaRPr lang="en-US" sz="1400" dirty="0">
              <a:latin typeface="Poppins Light"/>
            </a:endParaRPr>
          </a:p>
          <a:p>
            <a:pPr>
              <a:buFontTx/>
              <a:buNone/>
            </a:pPr>
            <a:r>
              <a:rPr lang="en-US" sz="1400" dirty="0">
                <a:latin typeface="Poppins Light"/>
              </a:rPr>
              <a:t>To give you an understanding of : </a:t>
            </a:r>
          </a:p>
          <a:p>
            <a:pPr>
              <a:buFontTx/>
              <a:buNone/>
            </a:pPr>
            <a:endParaRPr lang="en-US" sz="1400" dirty="0">
              <a:latin typeface="Poppins Light"/>
            </a:endParaRPr>
          </a:p>
          <a:p>
            <a:r>
              <a:rPr lang="en-US" sz="1400" dirty="0">
                <a:latin typeface="Poppins Light"/>
              </a:rPr>
              <a:t>The Nature of Fire</a:t>
            </a:r>
          </a:p>
          <a:p>
            <a:r>
              <a:rPr lang="en-US" sz="1400" dirty="0">
                <a:latin typeface="Poppins Light"/>
              </a:rPr>
              <a:t>Fire Hazards and Risk</a:t>
            </a:r>
          </a:p>
          <a:p>
            <a:r>
              <a:rPr lang="en-US" sz="1400" dirty="0">
                <a:latin typeface="Poppins Light"/>
              </a:rPr>
              <a:t>Fire Prevention </a:t>
            </a:r>
          </a:p>
          <a:p>
            <a:r>
              <a:rPr lang="en-US" sz="1400" dirty="0">
                <a:latin typeface="Poppins Light"/>
              </a:rPr>
              <a:t>Local Fire Procedures</a:t>
            </a:r>
          </a:p>
          <a:p>
            <a:pPr eaLnBrk="1">
              <a:lnSpc>
                <a:spcPct val="136000"/>
              </a:lnSpc>
              <a:defRPr/>
            </a:pPr>
            <a:endParaRPr lang="en-GB" altLang="en-US" sz="12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2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200" dirty="0">
              <a:solidFill>
                <a:srgbClr val="000000"/>
              </a:solidFill>
              <a:latin typeface="Poppins Light" charset="0"/>
            </a:endParaRPr>
          </a:p>
        </p:txBody>
      </p:sp>
      <p:pic>
        <p:nvPicPr>
          <p:cNvPr id="6" name="Picture 5" descr="teacher.gif"/>
          <p:cNvPicPr>
            <a:picLocks noChangeAspect="1"/>
          </p:cNvPicPr>
          <p:nvPr/>
        </p:nvPicPr>
        <p:blipFill>
          <a:blip r:embed="rId2" cstate="print"/>
          <a:srcRect/>
          <a:stretch>
            <a:fillRect/>
          </a:stretch>
        </p:blipFill>
        <p:spPr bwMode="auto">
          <a:xfrm>
            <a:off x="5004048" y="1250343"/>
            <a:ext cx="3254375" cy="4897438"/>
          </a:xfrm>
          <a:prstGeom prst="rect">
            <a:avLst/>
          </a:prstGeom>
          <a:noFill/>
          <a:ln w="9525">
            <a:noFill/>
            <a:miter lim="800000"/>
            <a:headEnd/>
            <a:tailEnd/>
          </a:ln>
        </p:spPr>
      </p:pic>
      <p:sp>
        <p:nvSpPr>
          <p:cNvPr id="7" name="Text Box 4"/>
          <p:cNvSpPr txBox="1">
            <a:spLocks noChangeArrowheads="1"/>
          </p:cNvSpPr>
          <p:nvPr/>
        </p:nvSpPr>
        <p:spPr bwMode="auto">
          <a:xfrm>
            <a:off x="251520" y="6405934"/>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Poppins" charset="0"/>
              </a:rPr>
              <a:t>Fire Safety</a:t>
            </a:r>
          </a:p>
        </p:txBody>
      </p:sp>
    </p:spTree>
    <p:extLst>
      <p:ext uri="{BB962C8B-B14F-4D97-AF65-F5344CB8AC3E}">
        <p14:creationId xmlns:p14="http://schemas.microsoft.com/office/powerpoint/2010/main" val="1372706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707088" cy="1044034"/>
          </a:xfrm>
        </p:spPr>
        <p:txBody>
          <a:bodyPr/>
          <a:lstStyle/>
          <a:p>
            <a:r>
              <a:rPr lang="en-GB" dirty="0"/>
              <a:t>Everyday Fire Safety</a:t>
            </a:r>
          </a:p>
        </p:txBody>
      </p:sp>
      <p:sp>
        <p:nvSpPr>
          <p:cNvPr id="4" name="Rectangle 3"/>
          <p:cNvSpPr/>
          <p:nvPr/>
        </p:nvSpPr>
        <p:spPr>
          <a:xfrm>
            <a:off x="683568" y="1484784"/>
            <a:ext cx="4572000" cy="2031325"/>
          </a:xfrm>
          <a:prstGeom prst="rect">
            <a:avLst/>
          </a:prstGeom>
        </p:spPr>
        <p:txBody>
          <a:bodyPr>
            <a:spAutoFit/>
          </a:bodyPr>
          <a:lstStyle/>
          <a:p>
            <a:r>
              <a:rPr lang="en-GB" sz="1400" b="1" dirty="0">
                <a:latin typeface="Poppins Light"/>
              </a:rPr>
              <a:t>Domestically -  Rented</a:t>
            </a:r>
            <a:br>
              <a:rPr lang="en-GB" sz="1400" b="1" dirty="0">
                <a:latin typeface="Poppins Light"/>
              </a:rPr>
            </a:br>
            <a:br>
              <a:rPr lang="en-GB" sz="1400" b="1" dirty="0">
                <a:latin typeface="Poppins Light"/>
              </a:rPr>
            </a:br>
            <a:r>
              <a:rPr lang="en-GB" sz="1400" b="1" dirty="0">
                <a:latin typeface="Poppins Light"/>
              </a:rPr>
              <a:t>Electrical Common Causes</a:t>
            </a:r>
            <a:br>
              <a:rPr lang="en-GB" sz="1400" b="1" dirty="0">
                <a:latin typeface="Poppins Light"/>
              </a:rPr>
            </a:br>
            <a:r>
              <a:rPr lang="en-GB" sz="1400" dirty="0">
                <a:latin typeface="Poppins Light"/>
              </a:rPr>
              <a:t>14% washing machines (1,723)</a:t>
            </a:r>
            <a:br>
              <a:rPr lang="en-GB" sz="1400" dirty="0">
                <a:latin typeface="Poppins Light"/>
              </a:rPr>
            </a:br>
            <a:r>
              <a:rPr lang="en-GB" sz="1400" dirty="0">
                <a:latin typeface="Poppins Light"/>
              </a:rPr>
              <a:t>12% tumble dryers (1,456)</a:t>
            </a:r>
            <a:br>
              <a:rPr lang="en-GB" sz="1400" dirty="0">
                <a:latin typeface="Poppins Light"/>
              </a:rPr>
            </a:br>
            <a:r>
              <a:rPr lang="en-GB" sz="1400" dirty="0">
                <a:latin typeface="Poppins Light"/>
              </a:rPr>
              <a:t>11% dishwashers (1,324)</a:t>
            </a:r>
            <a:br>
              <a:rPr lang="en-GB" sz="1400" dirty="0">
                <a:latin typeface="Poppins Light"/>
              </a:rPr>
            </a:br>
            <a:r>
              <a:rPr lang="en-GB" sz="1400" dirty="0">
                <a:latin typeface="Poppins Light"/>
              </a:rPr>
              <a:t>9% cookers (1,080)</a:t>
            </a:r>
            <a:br>
              <a:rPr lang="en-GB" sz="1400" dirty="0">
                <a:latin typeface="Poppins Light"/>
              </a:rPr>
            </a:br>
            <a:br>
              <a:rPr lang="en-GB" sz="1400" dirty="0">
                <a:latin typeface="Poppins Light"/>
              </a:rPr>
            </a:br>
            <a:r>
              <a:rPr lang="en-GB" sz="1400" b="1" dirty="0">
                <a:latin typeface="Poppins Light"/>
              </a:rPr>
              <a:t>Gas Appliances</a:t>
            </a:r>
            <a:endParaRPr lang="en-GB" sz="1400" dirty="0">
              <a:latin typeface="Poppins Light"/>
            </a:endParaRPr>
          </a:p>
        </p:txBody>
      </p:sp>
      <p:sp>
        <p:nvSpPr>
          <p:cNvPr id="5" name="Rectangle 4"/>
          <p:cNvSpPr/>
          <p:nvPr/>
        </p:nvSpPr>
        <p:spPr>
          <a:xfrm>
            <a:off x="1907704" y="4077072"/>
            <a:ext cx="5543822" cy="369332"/>
          </a:xfrm>
          <a:prstGeom prst="rect">
            <a:avLst/>
          </a:prstGeom>
        </p:spPr>
        <p:txBody>
          <a:bodyPr wrap="square">
            <a:spAutoFit/>
          </a:bodyPr>
          <a:lstStyle/>
          <a:p>
            <a:r>
              <a:rPr lang="en-GB" dirty="0">
                <a:hlinkClick r:id="rId2"/>
              </a:rPr>
              <a:t>http://www.electricalsafetyfirst.org.uk/product-recalls/</a:t>
            </a:r>
            <a:endParaRPr lang="en-GB" dirty="0"/>
          </a:p>
        </p:txBody>
      </p:sp>
      <p:sp>
        <p:nvSpPr>
          <p:cNvPr id="6"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501441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3408"/>
            <a:ext cx="9153525" cy="71014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3408"/>
            <a:ext cx="9144000" cy="7101408"/>
          </a:xfrm>
          <a:prstGeom prst="rect">
            <a:avLst/>
          </a:prstGeom>
        </p:spPr>
      </p:pic>
      <p:sp>
        <p:nvSpPr>
          <p:cNvPr id="5"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16868946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2"/>
          <p:cNvSpPr txBox="1">
            <a:spLocks noChangeArrowheads="1"/>
          </p:cNvSpPr>
          <p:nvPr/>
        </p:nvSpPr>
        <p:spPr bwMode="auto">
          <a:xfrm>
            <a:off x="156320" y="1327076"/>
            <a:ext cx="5183931" cy="1268760"/>
          </a:xfrm>
          <a:prstGeom prst="rect">
            <a:avLst/>
          </a:prstGeom>
          <a:noFill/>
          <a:ln w="9525">
            <a:noFill/>
            <a:miter lim="800000"/>
            <a:headEnd/>
            <a:tailEnd/>
          </a:ln>
        </p:spPr>
        <p:txBody>
          <a:bodyPr vert="horz" wrap="square" lIns="92075" tIns="46038" rIns="92075" bIns="46038" numCol="1" rtlCol="0" anchor="t" anchorCtr="0" compatLnSpc="1">
            <a:prstTxWarp prst="textNoShape">
              <a:avLst/>
            </a:prstTxWarp>
            <a:normAutofit/>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9538" indent="0" algn="ctr" fontAlgn="auto">
              <a:spcAft>
                <a:spcPts val="0"/>
              </a:spcAft>
              <a:buFont typeface="Wingdings 3" pitchFamily="18" charset="2"/>
              <a:buNone/>
              <a:defRPr/>
            </a:pPr>
            <a:r>
              <a:rPr lang="en-US" altLang="en-GB" sz="2400" b="1" dirty="0">
                <a:effectLst>
                  <a:outerShdw blurRad="38100" dist="38100" dir="2700000" algn="tl">
                    <a:srgbClr val="C0C0C0"/>
                  </a:outerShdw>
                </a:effectLst>
                <a:latin typeface="FatFrank Heavy"/>
                <a:hlinkClick r:id="rId2" action="ppaction://hlinkfile"/>
              </a:rPr>
              <a:t>Fire </a:t>
            </a:r>
            <a:endParaRPr lang="en-GB" altLang="en-GB" sz="2400" b="1" dirty="0">
              <a:effectLst>
                <a:outerShdw blurRad="38100" dist="38100" dir="2700000" algn="tl">
                  <a:srgbClr val="C0C0C0"/>
                </a:outerShdw>
              </a:effectLst>
              <a:latin typeface="FatFrank Heavy"/>
              <a:hlinkClick r:id="rId2" action="ppaction://hlinkfile"/>
            </a:endParaRPr>
          </a:p>
          <a:p>
            <a:pPr marL="109538" indent="0" algn="ctr" fontAlgn="auto">
              <a:spcAft>
                <a:spcPts val="0"/>
              </a:spcAft>
              <a:buFont typeface="Wingdings 3" pitchFamily="18" charset="2"/>
              <a:buNone/>
              <a:defRPr/>
            </a:pPr>
            <a:r>
              <a:rPr lang="en-GB" altLang="en-GB" sz="2400" b="1" dirty="0">
                <a:effectLst>
                  <a:outerShdw blurRad="38100" dist="38100" dir="2700000" algn="tl">
                    <a:srgbClr val="C0C0C0"/>
                  </a:outerShdw>
                </a:effectLst>
                <a:latin typeface="FatFrank Heavy"/>
                <a:hlinkClick r:id="rId2" action="ppaction://hlinkfile"/>
              </a:rPr>
              <a:t>Extinguishers</a:t>
            </a:r>
            <a:endParaRPr lang="en-GB" altLang="en-GB" sz="2400" b="1" dirty="0">
              <a:effectLst>
                <a:outerShdw blurRad="38100" dist="38100" dir="2700000" algn="tl">
                  <a:srgbClr val="C0C0C0"/>
                </a:outerShdw>
              </a:effectLst>
              <a:latin typeface="FatFrank Heavy"/>
            </a:endParaRPr>
          </a:p>
          <a:p>
            <a:pPr marL="109538" indent="0" algn="ctr" fontAlgn="auto">
              <a:spcAft>
                <a:spcPts val="0"/>
              </a:spcAft>
              <a:buFont typeface="Wingdings 3" pitchFamily="18" charset="2"/>
              <a:buNone/>
              <a:defRPr/>
            </a:pPr>
            <a:endParaRPr lang="en-GB" altLang="en-GB" sz="9000" b="1" dirty="0">
              <a:effectLst>
                <a:outerShdw blurRad="38100" dist="38100" dir="2700000" algn="tl">
                  <a:srgbClr val="C0C0C0"/>
                </a:outerShdw>
              </a:effectLst>
            </a:endParaRPr>
          </a:p>
          <a:p>
            <a:pPr marL="109538" indent="0" algn="ctr" fontAlgn="auto">
              <a:spcAft>
                <a:spcPts val="0"/>
              </a:spcAft>
              <a:buFont typeface="Wingdings 3" pitchFamily="18" charset="2"/>
              <a:buNone/>
              <a:defRPr/>
            </a:pPr>
            <a:endParaRPr lang="en-US" altLang="en-GB" sz="2000" dirty="0"/>
          </a:p>
        </p:txBody>
      </p:sp>
      <p:pic>
        <p:nvPicPr>
          <p:cNvPr id="5" name="Picture 4" descr="AG00355_"/>
          <p:cNvPicPr>
            <a:picLocks noChangeAspect="1" noChangeArrowheads="1" noCrop="1"/>
          </p:cNvPicPr>
          <p:nvPr/>
        </p:nvPicPr>
        <p:blipFill>
          <a:blip r:embed="rId3" cstate="print"/>
          <a:srcRect/>
          <a:stretch>
            <a:fillRect/>
          </a:stretch>
        </p:blipFill>
        <p:spPr bwMode="auto">
          <a:xfrm>
            <a:off x="1043608" y="3014417"/>
            <a:ext cx="3048000" cy="2133600"/>
          </a:xfrm>
          <a:prstGeom prst="rect">
            <a:avLst/>
          </a:prstGeom>
          <a:noFill/>
          <a:ln w="9525">
            <a:noFill/>
            <a:miter lim="800000"/>
            <a:headEnd/>
            <a:tailEnd/>
          </a:ln>
        </p:spPr>
      </p:pic>
      <p:pic>
        <p:nvPicPr>
          <p:cNvPr id="6" name="Picture 2" descr="0003.gif"/>
          <p:cNvPicPr>
            <a:picLocks noChangeAspect="1"/>
          </p:cNvPicPr>
          <p:nvPr/>
        </p:nvPicPr>
        <p:blipFill>
          <a:blip r:embed="rId4" cstate="print"/>
          <a:srcRect/>
          <a:stretch>
            <a:fillRect/>
          </a:stretch>
        </p:blipFill>
        <p:spPr bwMode="auto">
          <a:xfrm>
            <a:off x="3131840" y="2552454"/>
            <a:ext cx="3333750" cy="3057525"/>
          </a:xfrm>
          <a:prstGeom prst="rect">
            <a:avLst/>
          </a:prstGeom>
          <a:noFill/>
          <a:ln w="9525">
            <a:noFill/>
            <a:miter lim="800000"/>
            <a:headEnd/>
            <a:tailEnd/>
          </a:ln>
        </p:spPr>
      </p:pic>
      <p:sp>
        <p:nvSpPr>
          <p:cNvPr id="7"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590463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1"/>
          <p:cNvSpPr>
            <a:spLocks noChangeArrowheads="1"/>
          </p:cNvSpPr>
          <p:nvPr/>
        </p:nvSpPr>
        <p:spPr bwMode="auto">
          <a:xfrm>
            <a:off x="757114" y="2420888"/>
            <a:ext cx="4572000" cy="2739211"/>
          </a:xfrm>
          <a:prstGeom prst="rect">
            <a:avLst/>
          </a:prstGeom>
          <a:noFill/>
          <a:ln w="9525">
            <a:noFill/>
            <a:miter lim="800000"/>
            <a:headEnd/>
            <a:tailEnd/>
          </a:ln>
        </p:spPr>
        <p:txBody>
          <a:bodyPr>
            <a:spAutoFit/>
          </a:bodyPr>
          <a:lstStyle/>
          <a:p>
            <a:r>
              <a:rPr lang="en-GB" sz="1400" dirty="0">
                <a:latin typeface="Poppins Light"/>
              </a:rPr>
              <a:t>Follow the acronym:</a:t>
            </a:r>
          </a:p>
          <a:p>
            <a:endParaRPr lang="en-GB" sz="1400" dirty="0">
              <a:latin typeface="Poppins Light"/>
            </a:endParaRPr>
          </a:p>
          <a:p>
            <a:r>
              <a:rPr lang="en-GB" sz="1400" b="1" dirty="0">
                <a:latin typeface="Poppins Light"/>
              </a:rPr>
              <a:t>PASS</a:t>
            </a:r>
            <a:r>
              <a:rPr lang="en-GB" sz="1400" dirty="0">
                <a:latin typeface="Poppins Light"/>
              </a:rPr>
              <a:t> to use a fire extinguisher:</a:t>
            </a:r>
          </a:p>
          <a:p>
            <a:r>
              <a:rPr lang="en-GB" sz="1400" dirty="0">
                <a:latin typeface="Poppins Light"/>
              </a:rPr>
              <a:t> </a:t>
            </a:r>
          </a:p>
          <a:p>
            <a:r>
              <a:rPr lang="en-GB" sz="1400" b="1" dirty="0">
                <a:latin typeface="Poppins Light"/>
              </a:rPr>
              <a:t>P</a:t>
            </a:r>
            <a:r>
              <a:rPr lang="en-GB" sz="1400" dirty="0">
                <a:latin typeface="Poppins Light"/>
              </a:rPr>
              <a:t>ull the pin</a:t>
            </a:r>
          </a:p>
          <a:p>
            <a:endParaRPr lang="en-GB" sz="1400" dirty="0">
              <a:latin typeface="Poppins Light"/>
            </a:endParaRPr>
          </a:p>
          <a:p>
            <a:r>
              <a:rPr lang="en-GB" sz="1400" b="1" dirty="0">
                <a:latin typeface="Poppins Light"/>
              </a:rPr>
              <a:t>A</a:t>
            </a:r>
            <a:r>
              <a:rPr lang="en-GB" sz="1400" dirty="0">
                <a:latin typeface="Poppins Light"/>
              </a:rPr>
              <a:t>im low, at the base of the fire</a:t>
            </a:r>
          </a:p>
          <a:p>
            <a:endParaRPr lang="en-GB" sz="1400" dirty="0">
              <a:latin typeface="Poppins Light"/>
            </a:endParaRPr>
          </a:p>
          <a:p>
            <a:r>
              <a:rPr lang="en-GB" sz="1400" b="1" dirty="0">
                <a:latin typeface="Poppins Light"/>
              </a:rPr>
              <a:t>S</a:t>
            </a:r>
            <a:r>
              <a:rPr lang="en-GB" sz="1400" dirty="0">
                <a:latin typeface="Poppins Light"/>
              </a:rPr>
              <a:t>queeze the handle. Stand about ten feet from the fire.</a:t>
            </a:r>
          </a:p>
          <a:p>
            <a:endParaRPr lang="en-GB" sz="1400" dirty="0">
              <a:latin typeface="Poppins Light"/>
            </a:endParaRPr>
          </a:p>
          <a:p>
            <a:r>
              <a:rPr lang="en-GB" sz="1400" b="1" dirty="0">
                <a:latin typeface="Poppins Light"/>
              </a:rPr>
              <a:t>S</a:t>
            </a:r>
            <a:r>
              <a:rPr lang="en-GB" sz="1400" dirty="0">
                <a:latin typeface="Poppins Light"/>
              </a:rPr>
              <a:t>weep the hose from side to side</a:t>
            </a:r>
          </a:p>
          <a:p>
            <a:endParaRPr lang="en-GB" dirty="0">
              <a:latin typeface="Calibri" pitchFamily="34" charset="0"/>
            </a:endParaRPr>
          </a:p>
        </p:txBody>
      </p:sp>
      <p:sp>
        <p:nvSpPr>
          <p:cNvPr id="5" name="TextBox 4"/>
          <p:cNvSpPr txBox="1"/>
          <p:nvPr/>
        </p:nvSpPr>
        <p:spPr>
          <a:xfrm>
            <a:off x="723553" y="1772816"/>
            <a:ext cx="7345363" cy="424732"/>
          </a:xfrm>
          <a:prstGeom prst="rect">
            <a:avLst/>
          </a:prstGeom>
          <a:noFill/>
        </p:spPr>
        <p:txBody>
          <a:bodyPr>
            <a:spAutoFit/>
          </a:bodyPr>
          <a:lstStyle/>
          <a:p>
            <a:pPr marL="109538" fontAlgn="auto">
              <a:lnSpc>
                <a:spcPct val="90000"/>
              </a:lnSpc>
              <a:spcBef>
                <a:spcPts val="0"/>
              </a:spcBef>
              <a:spcAft>
                <a:spcPts val="0"/>
              </a:spcAft>
              <a:buFont typeface="Wingdings 3" pitchFamily="18" charset="2"/>
              <a:buNone/>
              <a:defRPr/>
            </a:pPr>
            <a:r>
              <a:rPr lang="en-GB" altLang="en-GB" sz="2400" b="1" dirty="0">
                <a:effectLst>
                  <a:outerShdw blurRad="38100" dist="38100" dir="2700000" algn="tl">
                    <a:srgbClr val="C0C0C0"/>
                  </a:outerShdw>
                </a:effectLst>
                <a:latin typeface="FatFrank Heavy"/>
                <a:cs typeface="+mn-cs"/>
              </a:rPr>
              <a:t> Fire Extinguishers</a:t>
            </a:r>
          </a:p>
        </p:txBody>
      </p:sp>
      <p:sp>
        <p:nvSpPr>
          <p:cNvPr id="6"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1822485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cstate="print"/>
          <a:srcRect/>
          <a:stretch>
            <a:fillRect/>
          </a:stretch>
        </p:blipFill>
        <p:spPr bwMode="auto">
          <a:xfrm>
            <a:off x="0" y="1700808"/>
            <a:ext cx="3961011" cy="4824536"/>
          </a:xfrm>
          <a:prstGeom prst="rect">
            <a:avLst/>
          </a:prstGeom>
          <a:noFill/>
          <a:ln w="9525">
            <a:noFill/>
            <a:miter lim="800000"/>
            <a:headEnd/>
            <a:tailEnd/>
          </a:ln>
        </p:spPr>
      </p:pic>
      <p:sp>
        <p:nvSpPr>
          <p:cNvPr id="5" name="Rectangle 4"/>
          <p:cNvSpPr>
            <a:spLocks noChangeArrowheads="1"/>
          </p:cNvSpPr>
          <p:nvPr/>
        </p:nvSpPr>
        <p:spPr bwMode="auto">
          <a:xfrm>
            <a:off x="4139952" y="3140968"/>
            <a:ext cx="4032250" cy="2246769"/>
          </a:xfrm>
          <a:prstGeom prst="rect">
            <a:avLst/>
          </a:prstGeom>
          <a:noFill/>
          <a:ln w="9525">
            <a:noFill/>
            <a:miter lim="800000"/>
            <a:headEnd/>
            <a:tailEnd/>
          </a:ln>
        </p:spPr>
        <p:txBody>
          <a:bodyPr>
            <a:spAutoFit/>
          </a:bodyPr>
          <a:lstStyle/>
          <a:p>
            <a:pPr eaLnBrk="0" hangingPunct="0"/>
            <a:r>
              <a:rPr lang="en-GB" sz="1400" dirty="0">
                <a:latin typeface="Poppins Light"/>
              </a:rPr>
              <a:t>Red Body with Cream label.</a:t>
            </a:r>
          </a:p>
          <a:p>
            <a:pPr eaLnBrk="0" hangingPunct="0"/>
            <a:endParaRPr lang="en-GB" sz="1400" dirty="0">
              <a:latin typeface="Poppins Light"/>
            </a:endParaRPr>
          </a:p>
          <a:p>
            <a:pPr eaLnBrk="0" hangingPunct="0"/>
            <a:r>
              <a:rPr lang="en-GB" sz="1400" dirty="0">
                <a:latin typeface="Poppins Light"/>
              </a:rPr>
              <a:t>Suitable for Flammable liquids, petrol, solvents </a:t>
            </a:r>
            <a:r>
              <a:rPr lang="en-GB" sz="1400" dirty="0" err="1">
                <a:latin typeface="Poppins Light"/>
              </a:rPr>
              <a:t>etc</a:t>
            </a:r>
            <a:endParaRPr lang="en-GB" sz="1400" dirty="0">
              <a:latin typeface="Poppins Light"/>
            </a:endParaRPr>
          </a:p>
          <a:p>
            <a:pPr eaLnBrk="0" hangingPunct="0"/>
            <a:endParaRPr lang="en-GB" sz="1400" dirty="0">
              <a:latin typeface="Poppins Light"/>
            </a:endParaRPr>
          </a:p>
          <a:p>
            <a:pPr eaLnBrk="0" hangingPunct="0"/>
            <a:r>
              <a:rPr lang="en-GB" sz="1400" b="1" dirty="0">
                <a:latin typeface="Poppins Light"/>
              </a:rPr>
              <a:t>Not</a:t>
            </a:r>
            <a:r>
              <a:rPr lang="en-GB" sz="1400" dirty="0">
                <a:latin typeface="Poppins Light"/>
              </a:rPr>
              <a:t> suitable for use on fires</a:t>
            </a:r>
          </a:p>
          <a:p>
            <a:pPr eaLnBrk="0" hangingPunct="0"/>
            <a:r>
              <a:rPr lang="en-GB" sz="1400" dirty="0">
                <a:latin typeface="Poppins Light"/>
              </a:rPr>
              <a:t>involving Electricity; </a:t>
            </a:r>
          </a:p>
          <a:p>
            <a:pPr eaLnBrk="0" hangingPunct="0"/>
            <a:endParaRPr lang="en-GB" sz="1400" dirty="0">
              <a:latin typeface="Poppins Light"/>
            </a:endParaRPr>
          </a:p>
          <a:p>
            <a:pPr eaLnBrk="0" hangingPunct="0"/>
            <a:r>
              <a:rPr lang="en-GB" sz="1400" dirty="0">
                <a:latin typeface="Poppins Light"/>
              </a:rPr>
              <a:t>Extinguishes by cooling and sealing the surface of a burning liquid.</a:t>
            </a:r>
          </a:p>
        </p:txBody>
      </p:sp>
      <p:sp>
        <p:nvSpPr>
          <p:cNvPr id="6" name="Rectangle 2"/>
          <p:cNvSpPr txBox="1">
            <a:spLocks/>
          </p:cNvSpPr>
          <p:nvPr/>
        </p:nvSpPr>
        <p:spPr bwMode="auto">
          <a:xfrm>
            <a:off x="295406" y="341313"/>
            <a:ext cx="4191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a:latin typeface="FatFrank Heavy"/>
              </a:rPr>
              <a:t>Foam extinguishers</a:t>
            </a:r>
          </a:p>
        </p:txBody>
      </p:sp>
      <p:sp>
        <p:nvSpPr>
          <p:cNvPr id="7"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1332164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4"/>
          <p:cNvSpPr>
            <a:spLocks noChangeArrowheads="1"/>
          </p:cNvSpPr>
          <p:nvPr/>
        </p:nvSpPr>
        <p:spPr bwMode="auto">
          <a:xfrm>
            <a:off x="3707904" y="1487506"/>
            <a:ext cx="4319587" cy="1600438"/>
          </a:xfrm>
          <a:prstGeom prst="rect">
            <a:avLst/>
          </a:prstGeom>
          <a:noFill/>
          <a:ln w="9525">
            <a:noFill/>
            <a:miter lim="800000"/>
            <a:headEnd/>
            <a:tailEnd/>
          </a:ln>
        </p:spPr>
        <p:txBody>
          <a:bodyPr>
            <a:spAutoFit/>
          </a:bodyPr>
          <a:lstStyle/>
          <a:p>
            <a:pPr eaLnBrk="0" hangingPunct="0"/>
            <a:r>
              <a:rPr lang="en-GB" sz="1400" dirty="0">
                <a:latin typeface="Poppins Light"/>
              </a:rPr>
              <a:t>Red body with black label</a:t>
            </a:r>
          </a:p>
          <a:p>
            <a:pPr eaLnBrk="0" hangingPunct="0"/>
            <a:endParaRPr lang="en-GB" sz="1400" dirty="0">
              <a:latin typeface="Poppins Light"/>
            </a:endParaRPr>
          </a:p>
          <a:p>
            <a:pPr eaLnBrk="0" hangingPunct="0"/>
            <a:r>
              <a:rPr lang="en-GB" sz="1400" b="1" dirty="0">
                <a:latin typeface="Poppins Light"/>
              </a:rPr>
              <a:t>Safe to use on all fires except oil and fat fires.</a:t>
            </a:r>
          </a:p>
          <a:p>
            <a:pPr eaLnBrk="0" hangingPunct="0"/>
            <a:endParaRPr lang="en-GB" sz="1400" b="1" dirty="0">
              <a:latin typeface="Poppins Light"/>
            </a:endParaRPr>
          </a:p>
          <a:p>
            <a:pPr eaLnBrk="0" hangingPunct="0"/>
            <a:r>
              <a:rPr lang="en-GB" sz="1400" dirty="0">
                <a:latin typeface="Poppins Light"/>
              </a:rPr>
              <a:t>Safe to use on fires involving electricity;</a:t>
            </a:r>
          </a:p>
          <a:p>
            <a:pPr eaLnBrk="0" hangingPunct="0"/>
            <a:endParaRPr lang="en-GB" sz="1400" dirty="0">
              <a:latin typeface="Poppins Light"/>
            </a:endParaRPr>
          </a:p>
          <a:p>
            <a:pPr eaLnBrk="0" hangingPunct="0"/>
            <a:r>
              <a:rPr lang="en-GB" sz="1400" dirty="0">
                <a:latin typeface="Poppins Light"/>
              </a:rPr>
              <a:t>Extinguishes by reducing oxygen levels and cooling.</a:t>
            </a:r>
          </a:p>
        </p:txBody>
      </p:sp>
      <p:pic>
        <p:nvPicPr>
          <p:cNvPr id="5" name="Picture 1"/>
          <p:cNvPicPr>
            <a:picLocks noChangeAspect="1"/>
          </p:cNvPicPr>
          <p:nvPr/>
        </p:nvPicPr>
        <p:blipFill>
          <a:blip r:embed="rId2" cstate="print"/>
          <a:srcRect/>
          <a:stretch>
            <a:fillRect/>
          </a:stretch>
        </p:blipFill>
        <p:spPr bwMode="auto">
          <a:xfrm>
            <a:off x="323529" y="855663"/>
            <a:ext cx="3240360" cy="5113337"/>
          </a:xfrm>
          <a:prstGeom prst="rect">
            <a:avLst/>
          </a:prstGeom>
          <a:noFill/>
          <a:ln w="9525">
            <a:noFill/>
            <a:miter lim="800000"/>
            <a:headEnd/>
            <a:tailEnd/>
          </a:ln>
        </p:spPr>
      </p:pic>
      <p:sp>
        <p:nvSpPr>
          <p:cNvPr id="6" name="Rectangle 2"/>
          <p:cNvSpPr txBox="1">
            <a:spLocks/>
          </p:cNvSpPr>
          <p:nvPr/>
        </p:nvSpPr>
        <p:spPr bwMode="auto">
          <a:xfrm>
            <a:off x="539552" y="692696"/>
            <a:ext cx="4953000" cy="5334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US" sz="2400" dirty="0">
                <a:latin typeface="FatFrank Heavy"/>
              </a:rPr>
              <a:t>Carbon dioxide [CO</a:t>
            </a:r>
            <a:r>
              <a:rPr lang="en-US" sz="2400" baseline="-25000" dirty="0">
                <a:latin typeface="FatFrank Heavy"/>
              </a:rPr>
              <a:t>2</a:t>
            </a:r>
            <a:r>
              <a:rPr lang="en-US" sz="2400" dirty="0">
                <a:latin typeface="FatFrank Heavy"/>
              </a:rPr>
              <a:t>] </a:t>
            </a:r>
            <a:br>
              <a:rPr lang="en-US" sz="2400" dirty="0">
                <a:latin typeface="FatFrank Heavy"/>
              </a:rPr>
            </a:br>
            <a:r>
              <a:rPr lang="en-US" sz="2400" dirty="0">
                <a:latin typeface="FatFrank Heavy"/>
              </a:rPr>
              <a:t>extinguishers</a:t>
            </a:r>
          </a:p>
        </p:txBody>
      </p:sp>
      <p:sp>
        <p:nvSpPr>
          <p:cNvPr id="7"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8471337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5"/>
          <p:cNvSpPr>
            <a:spLocks noChangeArrowheads="1"/>
          </p:cNvSpPr>
          <p:nvPr/>
        </p:nvSpPr>
        <p:spPr bwMode="auto">
          <a:xfrm>
            <a:off x="4499992" y="1645060"/>
            <a:ext cx="3873500" cy="2246769"/>
          </a:xfrm>
          <a:prstGeom prst="rect">
            <a:avLst/>
          </a:prstGeom>
          <a:noFill/>
          <a:ln w="9525">
            <a:noFill/>
            <a:miter lim="800000"/>
            <a:headEnd/>
            <a:tailEnd/>
          </a:ln>
        </p:spPr>
        <p:txBody>
          <a:bodyPr>
            <a:spAutoFit/>
          </a:bodyPr>
          <a:lstStyle/>
          <a:p>
            <a:pPr eaLnBrk="0" hangingPunct="0"/>
            <a:r>
              <a:rPr lang="en-GB" sz="1400" dirty="0">
                <a:latin typeface="Poppins Light"/>
              </a:rPr>
              <a:t>Red body</a:t>
            </a:r>
          </a:p>
          <a:p>
            <a:pPr eaLnBrk="0" hangingPunct="0"/>
            <a:endParaRPr lang="en-GB" sz="1400" dirty="0">
              <a:latin typeface="Poppins Light"/>
            </a:endParaRPr>
          </a:p>
          <a:p>
            <a:pPr eaLnBrk="0" hangingPunct="0"/>
            <a:r>
              <a:rPr lang="en-GB" sz="1400" dirty="0">
                <a:latin typeface="Poppins Light"/>
              </a:rPr>
              <a:t>Suitable for wood fires, furniture and paper etc. </a:t>
            </a:r>
          </a:p>
          <a:p>
            <a:pPr eaLnBrk="0" hangingPunct="0"/>
            <a:endParaRPr lang="en-GB" sz="1400" dirty="0">
              <a:latin typeface="Poppins Light"/>
            </a:endParaRPr>
          </a:p>
          <a:p>
            <a:pPr eaLnBrk="0" hangingPunct="0"/>
            <a:r>
              <a:rPr lang="en-GB" sz="1400" b="1" dirty="0">
                <a:latin typeface="Poppins Light"/>
              </a:rPr>
              <a:t>Not</a:t>
            </a:r>
            <a:r>
              <a:rPr lang="en-GB" sz="1400" dirty="0">
                <a:latin typeface="Poppins Light"/>
              </a:rPr>
              <a:t> suitable for combustible liquids, Oil, Petrol, cooking fats etc.  </a:t>
            </a:r>
          </a:p>
          <a:p>
            <a:pPr eaLnBrk="0" hangingPunct="0"/>
            <a:endParaRPr lang="en-GB" sz="1400" dirty="0">
              <a:latin typeface="Poppins Light"/>
            </a:endParaRPr>
          </a:p>
          <a:p>
            <a:pPr eaLnBrk="0" hangingPunct="0"/>
            <a:r>
              <a:rPr lang="en-GB" sz="1400" b="1" dirty="0">
                <a:latin typeface="Poppins Light"/>
              </a:rPr>
              <a:t>Not</a:t>
            </a:r>
            <a:r>
              <a:rPr lang="en-GB" sz="1400" dirty="0">
                <a:latin typeface="Poppins Light"/>
              </a:rPr>
              <a:t> safe to use on fires involving electricity; </a:t>
            </a:r>
          </a:p>
          <a:p>
            <a:pPr eaLnBrk="0" hangingPunct="0"/>
            <a:endParaRPr lang="en-GB" sz="1400" dirty="0">
              <a:latin typeface="Poppins Light"/>
            </a:endParaRPr>
          </a:p>
          <a:p>
            <a:pPr eaLnBrk="0" hangingPunct="0"/>
            <a:r>
              <a:rPr lang="en-GB" sz="1400" dirty="0">
                <a:latin typeface="Poppins Light"/>
              </a:rPr>
              <a:t>Extinguishes by cooling</a:t>
            </a:r>
            <a:endParaRPr lang="en-US" sz="1400" dirty="0">
              <a:latin typeface="Poppins Light"/>
            </a:endParaRPr>
          </a:p>
        </p:txBody>
      </p:sp>
      <p:pic>
        <p:nvPicPr>
          <p:cNvPr id="5" name="Picture 1"/>
          <p:cNvPicPr>
            <a:picLocks noChangeAspect="1"/>
          </p:cNvPicPr>
          <p:nvPr/>
        </p:nvPicPr>
        <p:blipFill>
          <a:blip r:embed="rId2" cstate="print"/>
          <a:srcRect/>
          <a:stretch>
            <a:fillRect/>
          </a:stretch>
        </p:blipFill>
        <p:spPr bwMode="auto">
          <a:xfrm>
            <a:off x="329344" y="1844824"/>
            <a:ext cx="4032002" cy="4648974"/>
          </a:xfrm>
          <a:prstGeom prst="rect">
            <a:avLst/>
          </a:prstGeom>
          <a:noFill/>
          <a:ln w="9525">
            <a:noFill/>
            <a:miter lim="800000"/>
            <a:headEnd/>
            <a:tailEnd/>
          </a:ln>
        </p:spPr>
      </p:pic>
      <p:sp>
        <p:nvSpPr>
          <p:cNvPr id="6" name="Rectangle 2"/>
          <p:cNvSpPr txBox="1">
            <a:spLocks/>
          </p:cNvSpPr>
          <p:nvPr/>
        </p:nvSpPr>
        <p:spPr bwMode="auto">
          <a:xfrm>
            <a:off x="611560" y="635923"/>
            <a:ext cx="5257800" cy="45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fontScale="97500"/>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fontAlgn="auto">
              <a:spcAft>
                <a:spcPts val="0"/>
              </a:spcAft>
              <a:defRPr/>
            </a:pPr>
            <a:r>
              <a:rPr lang="en-US" sz="2400" dirty="0">
                <a:latin typeface="FatFrank Heavy"/>
              </a:rPr>
              <a:t>Water extinguishers</a:t>
            </a:r>
          </a:p>
        </p:txBody>
      </p:sp>
      <p:sp>
        <p:nvSpPr>
          <p:cNvPr id="7"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17357423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4"/>
          <p:cNvSpPr>
            <a:spLocks noChangeArrowheads="1"/>
          </p:cNvSpPr>
          <p:nvPr/>
        </p:nvSpPr>
        <p:spPr bwMode="auto">
          <a:xfrm>
            <a:off x="4309183" y="1213633"/>
            <a:ext cx="4367273" cy="1815882"/>
          </a:xfrm>
          <a:prstGeom prst="rect">
            <a:avLst/>
          </a:prstGeom>
          <a:noFill/>
          <a:ln w="9525">
            <a:noFill/>
            <a:miter lim="800000"/>
            <a:headEnd/>
            <a:tailEnd/>
          </a:ln>
        </p:spPr>
        <p:txBody>
          <a:bodyPr wrap="square">
            <a:spAutoFit/>
          </a:bodyPr>
          <a:lstStyle/>
          <a:p>
            <a:pPr eaLnBrk="0" hangingPunct="0"/>
            <a:r>
              <a:rPr lang="en-GB" sz="1400" dirty="0">
                <a:latin typeface="Poppins Light"/>
              </a:rPr>
              <a:t>Red body with blue label.</a:t>
            </a:r>
          </a:p>
          <a:p>
            <a:pPr eaLnBrk="0" hangingPunct="0"/>
            <a:endParaRPr lang="en-GB" sz="1400" dirty="0">
              <a:latin typeface="Poppins Light"/>
            </a:endParaRPr>
          </a:p>
          <a:p>
            <a:pPr eaLnBrk="0" hangingPunct="0"/>
            <a:endParaRPr lang="en-GB" sz="1400" dirty="0">
              <a:latin typeface="Poppins Light"/>
            </a:endParaRPr>
          </a:p>
          <a:p>
            <a:pPr eaLnBrk="0" hangingPunct="0"/>
            <a:r>
              <a:rPr lang="en-GB" sz="1400" dirty="0">
                <a:latin typeface="Poppins Light"/>
              </a:rPr>
              <a:t>Safe to use on all fires except oil and fat fires.</a:t>
            </a:r>
          </a:p>
          <a:p>
            <a:pPr eaLnBrk="0" hangingPunct="0"/>
            <a:endParaRPr lang="en-GB" sz="1400" dirty="0">
              <a:latin typeface="Poppins Light"/>
            </a:endParaRPr>
          </a:p>
          <a:p>
            <a:pPr eaLnBrk="0" hangingPunct="0"/>
            <a:endParaRPr lang="en-GB" sz="1400" dirty="0">
              <a:latin typeface="Poppins Light"/>
            </a:endParaRPr>
          </a:p>
          <a:p>
            <a:pPr eaLnBrk="0" hangingPunct="0"/>
            <a:r>
              <a:rPr lang="en-GB" sz="1400" dirty="0">
                <a:latin typeface="Poppins Light"/>
              </a:rPr>
              <a:t>Works by chemically Interfering with the combustion reaction</a:t>
            </a:r>
            <a:endParaRPr lang="en-US" sz="1400" dirty="0">
              <a:latin typeface="Poppins Light"/>
            </a:endParaRPr>
          </a:p>
        </p:txBody>
      </p:sp>
      <p:pic>
        <p:nvPicPr>
          <p:cNvPr id="5" name="Picture 1"/>
          <p:cNvPicPr>
            <a:picLocks noChangeAspect="1"/>
          </p:cNvPicPr>
          <p:nvPr/>
        </p:nvPicPr>
        <p:blipFill>
          <a:blip r:embed="rId2" cstate="print"/>
          <a:srcRect/>
          <a:stretch>
            <a:fillRect/>
          </a:stretch>
        </p:blipFill>
        <p:spPr bwMode="auto">
          <a:xfrm>
            <a:off x="395536" y="1027113"/>
            <a:ext cx="3816102" cy="5138737"/>
          </a:xfrm>
          <a:prstGeom prst="rect">
            <a:avLst/>
          </a:prstGeom>
          <a:noFill/>
          <a:ln w="9525">
            <a:noFill/>
            <a:miter lim="800000"/>
            <a:headEnd/>
            <a:tailEnd/>
          </a:ln>
        </p:spPr>
      </p:pic>
      <p:sp>
        <p:nvSpPr>
          <p:cNvPr id="6" name="Rectangle 2"/>
          <p:cNvSpPr txBox="1">
            <a:spLocks/>
          </p:cNvSpPr>
          <p:nvPr/>
        </p:nvSpPr>
        <p:spPr bwMode="auto">
          <a:xfrm>
            <a:off x="611560" y="493713"/>
            <a:ext cx="5181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400" dirty="0">
                <a:latin typeface="FatFrank Heavy"/>
              </a:rPr>
              <a:t>Powder extinguishers</a:t>
            </a:r>
          </a:p>
        </p:txBody>
      </p:sp>
      <p:sp>
        <p:nvSpPr>
          <p:cNvPr id="7"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2763227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5" name="Rectangle 3"/>
          <p:cNvSpPr txBox="1">
            <a:spLocks noChangeArrowheads="1"/>
          </p:cNvSpPr>
          <p:nvPr/>
        </p:nvSpPr>
        <p:spPr bwMode="auto">
          <a:xfrm>
            <a:off x="2915816" y="3392338"/>
            <a:ext cx="3095600" cy="9366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GB" sz="2400" b="1" dirty="0">
                <a:solidFill>
                  <a:srgbClr val="FF0000"/>
                </a:solidFill>
                <a:latin typeface="FatFrank Heavy"/>
                <a:cs typeface="Arial" pitchFamily="34" charset="0"/>
                <a:hlinkClick r:id="rId2" action="ppaction://hlinkfile"/>
              </a:rPr>
              <a:t>Q &amp; A</a:t>
            </a:r>
            <a:endParaRPr lang="en-GB" sz="2400" b="1" dirty="0">
              <a:solidFill>
                <a:srgbClr val="FF0000"/>
              </a:solidFill>
              <a:latin typeface="FatFrank Heavy"/>
              <a:cs typeface="Arial" pitchFamily="34" charset="0"/>
            </a:endParaRPr>
          </a:p>
        </p:txBody>
      </p:sp>
      <p:pic>
        <p:nvPicPr>
          <p:cNvPr id="6" name="Picture 4" descr="ed00074_(p)"/>
          <p:cNvPicPr>
            <a:picLocks noChangeAspect="1" noChangeArrowheads="1"/>
          </p:cNvPicPr>
          <p:nvPr/>
        </p:nvPicPr>
        <p:blipFill>
          <a:blip r:embed="rId3" cstate="print"/>
          <a:srcRect/>
          <a:stretch>
            <a:fillRect/>
          </a:stretch>
        </p:blipFill>
        <p:spPr bwMode="auto">
          <a:xfrm>
            <a:off x="899592" y="2708920"/>
            <a:ext cx="1741488" cy="2303463"/>
          </a:xfrm>
          <a:prstGeom prst="rect">
            <a:avLst/>
          </a:prstGeom>
          <a:noFill/>
          <a:ln w="9525">
            <a:noFill/>
            <a:miter lim="800000"/>
            <a:headEnd/>
            <a:tailEnd/>
          </a:ln>
        </p:spPr>
      </p:pic>
      <p:sp>
        <p:nvSpPr>
          <p:cNvPr id="7"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169586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31800" y="476250"/>
            <a:ext cx="5256213"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sz="2400" dirty="0"/>
              <a:t>The Elements of Fire</a:t>
            </a:r>
            <a:endParaRPr lang="en-GB" altLang="en-US" sz="1600" dirty="0">
              <a:solidFill>
                <a:srgbClr val="004586"/>
              </a:solidFill>
              <a:latin typeface="Poppins" charset="0"/>
            </a:endParaRPr>
          </a:p>
          <a:p>
            <a:pPr eaLnBrk="1">
              <a:lnSpc>
                <a:spcPct val="136000"/>
              </a:lnSpc>
            </a:pPr>
            <a:endParaRPr lang="en-GB" altLang="en-US" sz="1400" dirty="0">
              <a:solidFill>
                <a:srgbClr val="004586"/>
              </a:solidFill>
              <a:latin typeface="Poppins" charset="0"/>
            </a:endParaRPr>
          </a:p>
        </p:txBody>
      </p:sp>
      <p:sp>
        <p:nvSpPr>
          <p:cNvPr id="4" name="Text Box 10"/>
          <p:cNvSpPr txBox="1">
            <a:spLocks noChangeArrowheads="1"/>
          </p:cNvSpPr>
          <p:nvPr/>
        </p:nvSpPr>
        <p:spPr bwMode="auto">
          <a:xfrm>
            <a:off x="493712" y="1619250"/>
            <a:ext cx="3214191"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9pPr>
          </a:lstStyle>
          <a:p>
            <a:pPr marL="171450" indent="-171450" eaLnBrk="1">
              <a:lnSpc>
                <a:spcPct val="136000"/>
              </a:lnSpc>
              <a:buFont typeface="Arial" panose="020B0604020202020204" pitchFamily="34" charset="0"/>
              <a:buChar char="•"/>
              <a:defRPr/>
            </a:pPr>
            <a:endParaRPr lang="en-GB" altLang="en-US" sz="14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2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200" dirty="0">
              <a:solidFill>
                <a:srgbClr val="000000"/>
              </a:solidFill>
              <a:latin typeface="Poppins Light" charset="0"/>
            </a:endParaRPr>
          </a:p>
        </p:txBody>
      </p:sp>
      <p:grpSp>
        <p:nvGrpSpPr>
          <p:cNvPr id="6" name="Group 16"/>
          <p:cNvGrpSpPr>
            <a:grpSpLocks/>
          </p:cNvGrpSpPr>
          <p:nvPr/>
        </p:nvGrpSpPr>
        <p:grpSpPr bwMode="auto">
          <a:xfrm rot="30252">
            <a:off x="599695" y="1913412"/>
            <a:ext cx="1639888" cy="1944005"/>
            <a:chOff x="121" y="2162"/>
            <a:chExt cx="1104" cy="1296"/>
          </a:xfrm>
        </p:grpSpPr>
        <p:sp>
          <p:nvSpPr>
            <p:cNvPr id="7" name="AutoShape 6"/>
            <p:cNvSpPr>
              <a:spLocks noChangeArrowheads="1"/>
            </p:cNvSpPr>
            <p:nvPr/>
          </p:nvSpPr>
          <p:spPr bwMode="auto">
            <a:xfrm rot="7226996">
              <a:off x="25" y="2258"/>
              <a:ext cx="1296" cy="1104"/>
            </a:xfrm>
            <a:prstGeom prst="triangle">
              <a:avLst>
                <a:gd name="adj" fmla="val 50000"/>
              </a:avLst>
            </a:prstGeom>
            <a:solidFill>
              <a:schemeClr val="hlink"/>
            </a:solidFill>
            <a:ln w="12700">
              <a:noFill/>
              <a:miter lim="800000"/>
              <a:headEnd type="none" w="sm" len="sm"/>
              <a:tailEnd type="none" w="sm" len="sm"/>
            </a:ln>
          </p:spPr>
          <p:txBody>
            <a:bodyPr wrap="none" anchor="ctr"/>
            <a:lstStyle/>
            <a:p>
              <a:endParaRPr lang="en-GB">
                <a:latin typeface="Calibri" pitchFamily="34" charset="0"/>
              </a:endParaRPr>
            </a:p>
          </p:txBody>
        </p:sp>
        <p:sp>
          <p:nvSpPr>
            <p:cNvPr id="8" name="Text Box 12"/>
            <p:cNvSpPr txBox="1">
              <a:spLocks noChangeArrowheads="1"/>
            </p:cNvSpPr>
            <p:nvPr/>
          </p:nvSpPr>
          <p:spPr bwMode="auto">
            <a:xfrm>
              <a:off x="262" y="2601"/>
              <a:ext cx="557" cy="268"/>
            </a:xfrm>
            <a:prstGeom prst="rect">
              <a:avLst/>
            </a:prstGeom>
            <a:noFill/>
            <a:ln w="12700">
              <a:noFill/>
              <a:miter lim="800000"/>
              <a:headEnd type="none" w="sm" len="sm"/>
              <a:tailEnd type="none" w="sm" len="sm"/>
            </a:ln>
          </p:spPr>
          <p:txBody>
            <a:bodyPr wrap="none">
              <a:spAutoFit/>
            </a:bodyPr>
            <a:lstStyle/>
            <a:p>
              <a:r>
                <a:rPr lang="en-US" sz="2000" b="1" dirty="0">
                  <a:solidFill>
                    <a:srgbClr val="FFFF00"/>
                  </a:solidFill>
                  <a:latin typeface="Tahoma" pitchFamily="34" charset="0"/>
                </a:rPr>
                <a:t>FUEL</a:t>
              </a:r>
            </a:p>
          </p:txBody>
        </p:sp>
      </p:grpSp>
      <p:sp>
        <p:nvSpPr>
          <p:cNvPr id="10" name="Rectangle 4"/>
          <p:cNvSpPr txBox="1">
            <a:spLocks noChangeArrowheads="1"/>
          </p:cNvSpPr>
          <p:nvPr/>
        </p:nvSpPr>
        <p:spPr>
          <a:xfrm>
            <a:off x="2771800" y="2157834"/>
            <a:ext cx="5688632" cy="3922390"/>
          </a:xfrm>
          <a:prstGeom prst="rect">
            <a:avLst/>
          </a:prstGeom>
          <a:noFill/>
          <a:ln>
            <a:noFill/>
          </a:ln>
        </p:spPr>
        <p:txBody>
          <a:bodyPr>
            <a:normAutofit/>
          </a:bodyPr>
          <a:lstStyle/>
          <a:p>
            <a:pPr fontAlgn="auto">
              <a:lnSpc>
                <a:spcPct val="80000"/>
              </a:lnSpc>
              <a:spcBef>
                <a:spcPct val="20000"/>
              </a:spcBef>
              <a:spcAft>
                <a:spcPts val="0"/>
              </a:spcAft>
              <a:defRPr/>
            </a:pPr>
            <a:r>
              <a:rPr lang="en-GB" sz="1400" b="1" u="sng" dirty="0">
                <a:latin typeface="Poppins Light"/>
                <a:cs typeface="Arial" charset="0"/>
              </a:rPr>
              <a:t>Sources of Fuel</a:t>
            </a:r>
          </a:p>
          <a:p>
            <a:pPr marL="342900" indent="-342900" fontAlgn="auto">
              <a:lnSpc>
                <a:spcPct val="80000"/>
              </a:lnSpc>
              <a:spcBef>
                <a:spcPct val="20000"/>
              </a:spcBef>
              <a:spcAft>
                <a:spcPts val="0"/>
              </a:spcAft>
              <a:buFont typeface="Arial" pitchFamily="34" charset="0"/>
              <a:buChar char="•"/>
              <a:defRPr/>
            </a:pPr>
            <a:endParaRPr lang="en-GB" sz="1400" b="1" dirty="0">
              <a:latin typeface="Poppins Light"/>
              <a:cs typeface="Arial" charset="0"/>
            </a:endParaRPr>
          </a:p>
          <a:p>
            <a:pPr marL="342900" indent="-342900" fontAlgn="auto">
              <a:lnSpc>
                <a:spcPct val="80000"/>
              </a:lnSpc>
              <a:spcBef>
                <a:spcPct val="20000"/>
              </a:spcBef>
              <a:spcAft>
                <a:spcPts val="0"/>
              </a:spcAft>
              <a:buFont typeface="Arial" pitchFamily="34" charset="0"/>
              <a:buChar char="•"/>
              <a:defRPr/>
            </a:pPr>
            <a:r>
              <a:rPr lang="en-GB" sz="1400" b="1" dirty="0">
                <a:latin typeface="Poppins Light"/>
                <a:cs typeface="Arial" charset="0"/>
              </a:rPr>
              <a:t>Paper &amp; Cardboard</a:t>
            </a:r>
          </a:p>
          <a:p>
            <a:pPr marL="342900" indent="-342900" fontAlgn="auto">
              <a:lnSpc>
                <a:spcPct val="80000"/>
              </a:lnSpc>
              <a:spcBef>
                <a:spcPct val="20000"/>
              </a:spcBef>
              <a:spcAft>
                <a:spcPts val="0"/>
              </a:spcAft>
              <a:buFont typeface="Arial" pitchFamily="34" charset="0"/>
              <a:buChar char="•"/>
              <a:defRPr/>
            </a:pPr>
            <a:r>
              <a:rPr lang="en-GB" sz="1400" b="1" dirty="0">
                <a:latin typeface="Poppins Light"/>
                <a:cs typeface="Arial" charset="0"/>
              </a:rPr>
              <a:t>Furniture / Linen</a:t>
            </a:r>
          </a:p>
          <a:p>
            <a:pPr marL="342900" indent="-342900" fontAlgn="auto">
              <a:lnSpc>
                <a:spcPct val="80000"/>
              </a:lnSpc>
              <a:spcBef>
                <a:spcPct val="20000"/>
              </a:spcBef>
              <a:spcAft>
                <a:spcPts val="0"/>
              </a:spcAft>
              <a:buFont typeface="Arial" pitchFamily="34" charset="0"/>
              <a:buChar char="•"/>
              <a:defRPr/>
            </a:pPr>
            <a:r>
              <a:rPr lang="en-GB" sz="1400" b="1" dirty="0">
                <a:latin typeface="Poppins Light"/>
                <a:cs typeface="Arial" charset="0"/>
              </a:rPr>
              <a:t>Waste materials</a:t>
            </a:r>
          </a:p>
          <a:p>
            <a:pPr marL="342900" indent="-342900" fontAlgn="auto">
              <a:lnSpc>
                <a:spcPct val="80000"/>
              </a:lnSpc>
              <a:spcBef>
                <a:spcPct val="20000"/>
              </a:spcBef>
              <a:spcAft>
                <a:spcPts val="0"/>
              </a:spcAft>
              <a:buFont typeface="Arial" pitchFamily="34" charset="0"/>
              <a:buChar char="•"/>
              <a:defRPr/>
            </a:pPr>
            <a:r>
              <a:rPr lang="en-GB" sz="1400" b="1" dirty="0">
                <a:latin typeface="Poppins Light"/>
                <a:cs typeface="Arial" charset="0"/>
              </a:rPr>
              <a:t>Chemicals – Fuel – </a:t>
            </a:r>
            <a:r>
              <a:rPr lang="en-GB" sz="1400" b="1" dirty="0"/>
              <a:t> </a:t>
            </a:r>
            <a:r>
              <a:rPr lang="en-GB" sz="1400" b="1" dirty="0">
                <a:latin typeface="Poppins Light"/>
                <a:cs typeface="Arial" charset="0"/>
              </a:rPr>
              <a:t>Solvents </a:t>
            </a:r>
          </a:p>
          <a:p>
            <a:pPr marL="342900" indent="-342900" fontAlgn="auto">
              <a:lnSpc>
                <a:spcPct val="80000"/>
              </a:lnSpc>
              <a:spcBef>
                <a:spcPct val="20000"/>
              </a:spcBef>
              <a:spcAft>
                <a:spcPts val="0"/>
              </a:spcAft>
              <a:buFont typeface="Arial" pitchFamily="34" charset="0"/>
              <a:buChar char="•"/>
              <a:defRPr/>
            </a:pPr>
            <a:r>
              <a:rPr lang="en-GB" sz="1400" b="1" dirty="0"/>
              <a:t>Oxidizing agents - </a:t>
            </a:r>
            <a:r>
              <a:rPr lang="en-GB" sz="1400" dirty="0"/>
              <a:t>accelerate the combustion of other materials</a:t>
            </a:r>
            <a:endParaRPr lang="en-GB" sz="1400" b="1" dirty="0">
              <a:latin typeface="Poppins Light"/>
              <a:cs typeface="Arial" charset="0"/>
            </a:endParaRPr>
          </a:p>
          <a:p>
            <a:pPr fontAlgn="auto">
              <a:lnSpc>
                <a:spcPct val="80000"/>
              </a:lnSpc>
              <a:spcBef>
                <a:spcPct val="20000"/>
              </a:spcBef>
              <a:spcAft>
                <a:spcPts val="0"/>
              </a:spcAft>
              <a:defRPr/>
            </a:pPr>
            <a:endParaRPr lang="en-GB" sz="1400" b="1" dirty="0">
              <a:latin typeface="Poppins Light"/>
              <a:cs typeface="Arial" charset="0"/>
            </a:endParaRPr>
          </a:p>
          <a:p>
            <a:pPr fontAlgn="auto">
              <a:lnSpc>
                <a:spcPct val="80000"/>
              </a:lnSpc>
              <a:spcBef>
                <a:spcPct val="20000"/>
              </a:spcBef>
              <a:spcAft>
                <a:spcPts val="0"/>
              </a:spcAft>
              <a:defRPr/>
            </a:pPr>
            <a:r>
              <a:rPr lang="en-GB" sz="1400" b="1" u="sng" dirty="0">
                <a:latin typeface="Poppins Light"/>
                <a:cs typeface="Arial" charset="0"/>
              </a:rPr>
              <a:t>Hazards</a:t>
            </a:r>
          </a:p>
          <a:p>
            <a:pPr marL="285750" indent="-285750" fontAlgn="auto">
              <a:lnSpc>
                <a:spcPct val="80000"/>
              </a:lnSpc>
              <a:spcBef>
                <a:spcPct val="20000"/>
              </a:spcBef>
              <a:spcAft>
                <a:spcPts val="0"/>
              </a:spcAft>
              <a:buFont typeface="Arial" panose="020B0604020202020204" pitchFamily="34" charset="0"/>
              <a:buChar char="•"/>
              <a:defRPr/>
            </a:pPr>
            <a:r>
              <a:rPr lang="en-GB" sz="1400" b="1" dirty="0">
                <a:latin typeface="Poppins Light"/>
                <a:cs typeface="Arial" charset="0"/>
              </a:rPr>
              <a:t> Increases Fire Loading</a:t>
            </a:r>
          </a:p>
          <a:p>
            <a:pPr marL="342900" indent="-342900" fontAlgn="auto">
              <a:lnSpc>
                <a:spcPct val="80000"/>
              </a:lnSpc>
              <a:spcBef>
                <a:spcPct val="20000"/>
              </a:spcBef>
              <a:spcAft>
                <a:spcPts val="0"/>
              </a:spcAft>
              <a:buFont typeface="Arial" pitchFamily="34" charset="0"/>
              <a:buChar char="•"/>
              <a:defRPr/>
            </a:pPr>
            <a:r>
              <a:rPr lang="en-GB" sz="1400" b="1" dirty="0">
                <a:latin typeface="Poppins Light"/>
                <a:cs typeface="Arial" charset="0"/>
              </a:rPr>
              <a:t>Blocks exits and evacuation routes</a:t>
            </a:r>
          </a:p>
          <a:p>
            <a:pPr marL="342900" indent="-342900" fontAlgn="auto">
              <a:lnSpc>
                <a:spcPct val="80000"/>
              </a:lnSpc>
              <a:spcBef>
                <a:spcPct val="20000"/>
              </a:spcBef>
              <a:spcAft>
                <a:spcPts val="0"/>
              </a:spcAft>
              <a:buFont typeface="Arial" pitchFamily="34" charset="0"/>
              <a:buChar char="•"/>
              <a:defRPr/>
            </a:pPr>
            <a:r>
              <a:rPr lang="en-GB" sz="1400" b="1" dirty="0">
                <a:latin typeface="Poppins Light"/>
                <a:cs typeface="Arial" charset="0"/>
              </a:rPr>
              <a:t>Risk of slips and falls</a:t>
            </a:r>
          </a:p>
          <a:p>
            <a:pPr marL="342900" indent="-342900" fontAlgn="auto">
              <a:lnSpc>
                <a:spcPct val="80000"/>
              </a:lnSpc>
              <a:spcBef>
                <a:spcPct val="20000"/>
              </a:spcBef>
              <a:spcAft>
                <a:spcPts val="0"/>
              </a:spcAft>
              <a:buFont typeface="Arial" pitchFamily="34" charset="0"/>
              <a:buChar char="•"/>
              <a:defRPr/>
            </a:pPr>
            <a:r>
              <a:rPr lang="en-GB" sz="1400" b="1" dirty="0">
                <a:latin typeface="Poppins Light"/>
                <a:cs typeface="Arial" charset="0"/>
              </a:rPr>
              <a:t>Arsonists</a:t>
            </a:r>
          </a:p>
          <a:p>
            <a:pPr marL="342900" indent="-342900" fontAlgn="auto">
              <a:lnSpc>
                <a:spcPct val="80000"/>
              </a:lnSpc>
              <a:spcBef>
                <a:spcPct val="20000"/>
              </a:spcBef>
              <a:spcAft>
                <a:spcPts val="0"/>
              </a:spcAft>
              <a:buFont typeface="Arial" pitchFamily="34" charset="0"/>
              <a:buChar char="•"/>
              <a:defRPr/>
            </a:pPr>
            <a:r>
              <a:rPr lang="en-GB" sz="1400" b="1" dirty="0">
                <a:latin typeface="Poppins Light"/>
                <a:cs typeface="Arial" charset="0"/>
              </a:rPr>
              <a:t>Ignites if stored next to an appropriate ignition source</a:t>
            </a:r>
          </a:p>
          <a:p>
            <a:pPr marL="342900" indent="-342900" fontAlgn="auto">
              <a:lnSpc>
                <a:spcPct val="80000"/>
              </a:lnSpc>
              <a:spcBef>
                <a:spcPct val="20000"/>
              </a:spcBef>
              <a:spcAft>
                <a:spcPts val="0"/>
              </a:spcAft>
              <a:buFont typeface="Arial" pitchFamily="34" charset="0"/>
              <a:buNone/>
              <a:defRPr/>
            </a:pPr>
            <a:endParaRPr lang="en-GB" sz="2400" b="1" dirty="0">
              <a:latin typeface="+mn-lt"/>
              <a:cs typeface="+mn-cs"/>
            </a:endParaRPr>
          </a:p>
        </p:txBody>
      </p:sp>
      <p:pic>
        <p:nvPicPr>
          <p:cNvPr id="11" name="Picture 3" descr="AG00567_"/>
          <p:cNvPicPr>
            <a:picLocks noChangeAspect="1" noChangeArrowheads="1" noCrop="1"/>
          </p:cNvPicPr>
          <p:nvPr/>
        </p:nvPicPr>
        <p:blipFill>
          <a:blip r:embed="rId2" cstate="print"/>
          <a:srcRect/>
          <a:stretch>
            <a:fillRect/>
          </a:stretch>
        </p:blipFill>
        <p:spPr bwMode="auto">
          <a:xfrm>
            <a:off x="3040783" y="1042833"/>
            <a:ext cx="1204912" cy="1035050"/>
          </a:xfrm>
          <a:prstGeom prst="rect">
            <a:avLst/>
          </a:prstGeom>
          <a:noFill/>
          <a:ln w="9525">
            <a:noFill/>
            <a:miter lim="800000"/>
            <a:headEnd/>
            <a:tailEnd/>
          </a:ln>
        </p:spPr>
      </p:pic>
      <p:sp>
        <p:nvSpPr>
          <p:cNvPr id="12"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pic>
        <p:nvPicPr>
          <p:cNvPr id="13" name="Picture 4" descr="78366637.jpg"/>
          <p:cNvPicPr>
            <a:picLocks noChangeAspect="1"/>
          </p:cNvPicPr>
          <p:nvPr/>
        </p:nvPicPr>
        <p:blipFill>
          <a:blip r:embed="rId3"/>
          <a:srcRect/>
          <a:stretch>
            <a:fillRect/>
          </a:stretch>
        </p:blipFill>
        <p:spPr bwMode="auto">
          <a:xfrm>
            <a:off x="116922" y="3977456"/>
            <a:ext cx="1584176" cy="2418159"/>
          </a:xfrm>
          <a:prstGeom prst="rect">
            <a:avLst/>
          </a:prstGeom>
          <a:noFill/>
          <a:ln w="9525">
            <a:noFill/>
            <a:miter lim="800000"/>
            <a:headEnd/>
            <a:tailEnd/>
          </a:ln>
        </p:spPr>
      </p:pic>
    </p:spTree>
    <p:extLst>
      <p:ext uri="{BB962C8B-B14F-4D97-AF65-F5344CB8AC3E}">
        <p14:creationId xmlns:p14="http://schemas.microsoft.com/office/powerpoint/2010/main" val="137270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683568" y="2420888"/>
            <a:ext cx="7200800" cy="2529923"/>
          </a:xfrm>
          <a:prstGeom prst="rect">
            <a:avLst/>
          </a:prstGeom>
        </p:spPr>
        <p:txBody>
          <a:bodyPr wrap="square">
            <a:spAutoFit/>
          </a:bodyPr>
          <a:lstStyle/>
          <a:p>
            <a:pPr fontAlgn="auto">
              <a:lnSpc>
                <a:spcPct val="80000"/>
              </a:lnSpc>
              <a:spcBef>
                <a:spcPct val="20000"/>
              </a:spcBef>
              <a:spcAft>
                <a:spcPts val="0"/>
              </a:spcAft>
              <a:defRPr/>
            </a:pPr>
            <a:r>
              <a:rPr lang="en-GB" b="1" dirty="0" err="1">
                <a:latin typeface="Poppins Light"/>
                <a:cs typeface="Arial" charset="0"/>
              </a:rPr>
              <a:t>Chloraprep</a:t>
            </a:r>
            <a:r>
              <a:rPr lang="en-GB" b="1" dirty="0">
                <a:latin typeface="Poppins Light"/>
                <a:cs typeface="Arial" charset="0"/>
              </a:rPr>
              <a:t>  </a:t>
            </a:r>
            <a:r>
              <a:rPr lang="en-GB" dirty="0"/>
              <a:t>isopropyl alcohol (IPA) 70% - incomplete drying of the solution - flammable</a:t>
            </a:r>
          </a:p>
          <a:p>
            <a:pPr fontAlgn="auto">
              <a:lnSpc>
                <a:spcPct val="80000"/>
              </a:lnSpc>
              <a:spcBef>
                <a:spcPct val="20000"/>
              </a:spcBef>
              <a:spcAft>
                <a:spcPts val="0"/>
              </a:spcAft>
              <a:defRPr/>
            </a:pPr>
            <a:r>
              <a:rPr lang="en-GB" dirty="0"/>
              <a:t>Awareness diathermy unit ignites the alcohol based antiseptic or      the vapours if not allowed to dry fully and if its in an oxygen enriched environment ???????</a:t>
            </a:r>
          </a:p>
          <a:p>
            <a:pPr marL="342900" indent="-342900" fontAlgn="auto">
              <a:lnSpc>
                <a:spcPct val="80000"/>
              </a:lnSpc>
              <a:spcBef>
                <a:spcPct val="20000"/>
              </a:spcBef>
              <a:spcAft>
                <a:spcPts val="0"/>
              </a:spcAft>
              <a:buFont typeface="Arial" pitchFamily="34" charset="0"/>
              <a:buChar char="•"/>
              <a:defRPr/>
            </a:pPr>
            <a:endParaRPr lang="en-GB" b="1" dirty="0">
              <a:latin typeface="Poppins Light"/>
              <a:cs typeface="Arial" charset="0"/>
            </a:endParaRPr>
          </a:p>
          <a:p>
            <a:pPr marL="342900" indent="-342900" fontAlgn="auto">
              <a:lnSpc>
                <a:spcPct val="80000"/>
              </a:lnSpc>
              <a:spcBef>
                <a:spcPct val="20000"/>
              </a:spcBef>
              <a:spcAft>
                <a:spcPts val="0"/>
              </a:spcAft>
              <a:buFont typeface="Arial" pitchFamily="34" charset="0"/>
              <a:buChar char="•"/>
              <a:defRPr/>
            </a:pPr>
            <a:endParaRPr lang="en-GB" b="1" dirty="0">
              <a:latin typeface="Poppins Light"/>
              <a:cs typeface="Arial" charset="0"/>
            </a:endParaRPr>
          </a:p>
          <a:p>
            <a:pPr fontAlgn="auto">
              <a:lnSpc>
                <a:spcPct val="80000"/>
              </a:lnSpc>
              <a:spcBef>
                <a:spcPct val="20000"/>
              </a:spcBef>
              <a:spcAft>
                <a:spcPts val="0"/>
              </a:spcAft>
              <a:defRPr/>
            </a:pPr>
            <a:r>
              <a:rPr lang="en-GB" b="1" dirty="0" err="1">
                <a:latin typeface="Poppins Light"/>
                <a:cs typeface="Arial" charset="0"/>
              </a:rPr>
              <a:t>Perclot</a:t>
            </a:r>
            <a:r>
              <a:rPr lang="en-GB" b="1" dirty="0">
                <a:latin typeface="Poppins Light"/>
                <a:cs typeface="Arial" charset="0"/>
              </a:rPr>
              <a:t>  - controls bleeding - </a:t>
            </a:r>
            <a:r>
              <a:rPr lang="en-GB" dirty="0">
                <a:latin typeface="Poppins Light"/>
                <a:cs typeface="Arial" charset="0"/>
              </a:rPr>
              <a:t>potato</a:t>
            </a:r>
            <a:r>
              <a:rPr lang="en-GB" b="1" dirty="0">
                <a:latin typeface="Poppins Light"/>
                <a:cs typeface="Arial" charset="0"/>
              </a:rPr>
              <a:t> </a:t>
            </a:r>
            <a:r>
              <a:rPr lang="en-GB" dirty="0">
                <a:latin typeface="Poppins Light"/>
                <a:cs typeface="Arial" charset="0"/>
              </a:rPr>
              <a:t>starch base – flammable Awareness - If not used correctly along with a diathermy unit in </a:t>
            </a:r>
            <a:r>
              <a:rPr lang="en-GB" dirty="0"/>
              <a:t>an oxygen enriched environment ???????</a:t>
            </a:r>
          </a:p>
        </p:txBody>
      </p:sp>
      <p:sp>
        <p:nvSpPr>
          <p:cNvPr id="3" name="Text Box 5"/>
          <p:cNvSpPr txBox="1">
            <a:spLocks noChangeArrowheads="1"/>
          </p:cNvSpPr>
          <p:nvPr/>
        </p:nvSpPr>
        <p:spPr bwMode="auto">
          <a:xfrm>
            <a:off x="431800" y="476250"/>
            <a:ext cx="5256213"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sz="2400" dirty="0"/>
              <a:t>The Elements of Fire</a:t>
            </a:r>
            <a:endParaRPr lang="en-GB" altLang="en-US" sz="1600" dirty="0">
              <a:solidFill>
                <a:srgbClr val="004586"/>
              </a:solidFill>
              <a:latin typeface="Poppins" charset="0"/>
            </a:endParaRPr>
          </a:p>
          <a:p>
            <a:pPr eaLnBrk="1">
              <a:lnSpc>
                <a:spcPct val="136000"/>
              </a:lnSpc>
            </a:pPr>
            <a:endParaRPr lang="en-GB" altLang="en-US" sz="1400" dirty="0">
              <a:solidFill>
                <a:srgbClr val="004586"/>
              </a:solidFill>
              <a:latin typeface="Poppins" charset="0"/>
            </a:endParaRPr>
          </a:p>
        </p:txBody>
      </p:sp>
      <p:sp>
        <p:nvSpPr>
          <p:cNvPr id="4" name="TextBox 3"/>
          <p:cNvSpPr txBox="1"/>
          <p:nvPr/>
        </p:nvSpPr>
        <p:spPr>
          <a:xfrm>
            <a:off x="539552" y="1484784"/>
            <a:ext cx="4320480" cy="369332"/>
          </a:xfrm>
          <a:prstGeom prst="rect">
            <a:avLst/>
          </a:prstGeom>
          <a:noFill/>
        </p:spPr>
        <p:txBody>
          <a:bodyPr wrap="square" rtlCol="0">
            <a:spAutoFit/>
          </a:bodyPr>
          <a:lstStyle/>
          <a:p>
            <a:r>
              <a:rPr lang="en-GB" dirty="0"/>
              <a:t>Surgical Fires</a:t>
            </a:r>
          </a:p>
        </p:txBody>
      </p:sp>
    </p:spTree>
    <p:extLst>
      <p:ext uri="{BB962C8B-B14F-4D97-AF65-F5344CB8AC3E}">
        <p14:creationId xmlns:p14="http://schemas.microsoft.com/office/powerpoint/2010/main" val="1805737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44910" y="-1192696"/>
            <a:ext cx="6957392" cy="9144000"/>
          </a:xfrm>
          <a:prstGeom prst="rect">
            <a:avLst/>
          </a:prstGeom>
        </p:spPr>
      </p:pic>
      <p:sp>
        <p:nvSpPr>
          <p:cNvPr id="4" name="Right Arrow 3"/>
          <p:cNvSpPr/>
          <p:nvPr/>
        </p:nvSpPr>
        <p:spPr>
          <a:xfrm rot="19659510">
            <a:off x="1422380" y="3794632"/>
            <a:ext cx="5053318" cy="242316"/>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755576" y="5157192"/>
            <a:ext cx="2415529" cy="646331"/>
          </a:xfrm>
          <a:prstGeom prst="rect">
            <a:avLst/>
          </a:prstGeom>
          <a:noFill/>
        </p:spPr>
        <p:txBody>
          <a:bodyPr wrap="square" rtlCol="0">
            <a:spAutoFit/>
          </a:bodyPr>
          <a:lstStyle/>
          <a:p>
            <a:pPr algn="ctr"/>
            <a:r>
              <a:rPr lang="en-GB" dirty="0">
                <a:solidFill>
                  <a:srgbClr val="FFFF00"/>
                </a:solidFill>
              </a:rPr>
              <a:t>Poor access to Fire Extinguisher</a:t>
            </a:r>
          </a:p>
        </p:txBody>
      </p:sp>
    </p:spTree>
    <p:extLst>
      <p:ext uri="{BB962C8B-B14F-4D97-AF65-F5344CB8AC3E}">
        <p14:creationId xmlns:p14="http://schemas.microsoft.com/office/powerpoint/2010/main" val="183984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493713" y="1619250"/>
            <a:ext cx="2854151" cy="446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Lst>
              <a:defRPr>
                <a:solidFill>
                  <a:schemeClr val="tx1"/>
                </a:solidFill>
                <a:latin typeface="Arial" charset="0"/>
                <a:ea typeface="Arial Unicode MS" pitchFamily="34" charset="-128"/>
                <a:cs typeface="Arial Unicode MS" pitchFamily="34" charset="-128"/>
              </a:defRPr>
            </a:lvl9pPr>
          </a:lstStyle>
          <a:p>
            <a:pPr marL="171450" indent="-171450" eaLnBrk="1">
              <a:lnSpc>
                <a:spcPct val="136000"/>
              </a:lnSpc>
              <a:buFont typeface="Arial" panose="020B0604020202020204" pitchFamily="34" charset="0"/>
              <a:buChar char="•"/>
              <a:defRPr/>
            </a:pPr>
            <a:endParaRPr lang="en-GB" altLang="en-US" sz="14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400" dirty="0">
              <a:solidFill>
                <a:srgbClr val="000000"/>
              </a:solidFill>
              <a:latin typeface="Poppins Light" charset="0"/>
            </a:endParaRPr>
          </a:p>
          <a:p>
            <a:pPr eaLnBrk="1">
              <a:lnSpc>
                <a:spcPct val="136000"/>
              </a:lnSpc>
              <a:defRPr/>
            </a:pPr>
            <a:endParaRPr lang="en-GB" altLang="en-US" sz="12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200" dirty="0">
              <a:solidFill>
                <a:srgbClr val="000000"/>
              </a:solidFill>
              <a:latin typeface="Poppins Light" charset="0"/>
            </a:endParaRPr>
          </a:p>
          <a:p>
            <a:pPr marL="171450" indent="-171450" eaLnBrk="1">
              <a:lnSpc>
                <a:spcPct val="136000"/>
              </a:lnSpc>
              <a:buFont typeface="Arial" panose="020B0604020202020204" pitchFamily="34" charset="0"/>
              <a:buChar char="•"/>
              <a:defRPr/>
            </a:pPr>
            <a:endParaRPr lang="en-GB" altLang="en-US" sz="1200" dirty="0">
              <a:solidFill>
                <a:srgbClr val="000000"/>
              </a:solidFill>
              <a:latin typeface="Poppins Light" charset="0"/>
            </a:endParaRPr>
          </a:p>
        </p:txBody>
      </p:sp>
      <p:sp>
        <p:nvSpPr>
          <p:cNvPr id="6" name="AutoShape 7"/>
          <p:cNvSpPr>
            <a:spLocks noChangeArrowheads="1"/>
          </p:cNvSpPr>
          <p:nvPr/>
        </p:nvSpPr>
        <p:spPr bwMode="auto">
          <a:xfrm rot="7226078">
            <a:off x="1287679" y="2779772"/>
            <a:ext cx="1810153" cy="1555632"/>
          </a:xfrm>
          <a:prstGeom prst="triangle">
            <a:avLst>
              <a:gd name="adj" fmla="val 50000"/>
            </a:avLst>
          </a:prstGeom>
          <a:solidFill>
            <a:srgbClr val="FF0000"/>
          </a:solidFill>
          <a:ln w="12700">
            <a:noFill/>
            <a:miter lim="800000"/>
            <a:headEnd type="none" w="sm" len="sm"/>
            <a:tailEnd type="none" w="sm" len="sm"/>
          </a:ln>
        </p:spPr>
        <p:txBody>
          <a:bodyPr rot="10800000" vert="eaVert" wrap="none" anchor="ctr"/>
          <a:lstStyle/>
          <a:p>
            <a:endParaRPr lang="en-US">
              <a:latin typeface="Calibri" pitchFamily="34" charset="0"/>
            </a:endParaRPr>
          </a:p>
        </p:txBody>
      </p:sp>
      <p:sp>
        <p:nvSpPr>
          <p:cNvPr id="7" name="Text Box 9"/>
          <p:cNvSpPr txBox="1">
            <a:spLocks noChangeArrowheads="1"/>
          </p:cNvSpPr>
          <p:nvPr/>
        </p:nvSpPr>
        <p:spPr bwMode="auto">
          <a:xfrm rot="-12734">
            <a:off x="1547812" y="3159114"/>
            <a:ext cx="863600" cy="396875"/>
          </a:xfrm>
          <a:prstGeom prst="rect">
            <a:avLst/>
          </a:prstGeom>
          <a:solidFill>
            <a:srgbClr val="FF0000"/>
          </a:solidFill>
          <a:ln w="12700">
            <a:noFill/>
            <a:miter lim="800000"/>
            <a:headEnd type="none" w="sm" len="sm"/>
            <a:tailEnd type="none" w="sm" len="sm"/>
          </a:ln>
        </p:spPr>
        <p:txBody>
          <a:bodyPr wrap="none">
            <a:spAutoFit/>
          </a:bodyPr>
          <a:lstStyle/>
          <a:p>
            <a:r>
              <a:rPr lang="en-US" sz="2000" b="1" dirty="0">
                <a:solidFill>
                  <a:srgbClr val="FFFF00"/>
                </a:solidFill>
                <a:latin typeface="Tahoma" pitchFamily="34" charset="0"/>
              </a:rPr>
              <a:t>HEAT</a:t>
            </a:r>
          </a:p>
        </p:txBody>
      </p:sp>
      <p:sp>
        <p:nvSpPr>
          <p:cNvPr id="8" name="Rectangle 7"/>
          <p:cNvSpPr/>
          <p:nvPr/>
        </p:nvSpPr>
        <p:spPr>
          <a:xfrm>
            <a:off x="3923928" y="2242689"/>
            <a:ext cx="4572000" cy="2862322"/>
          </a:xfrm>
          <a:prstGeom prst="rect">
            <a:avLst/>
          </a:prstGeom>
        </p:spPr>
        <p:txBody>
          <a:bodyPr>
            <a:spAutoFit/>
          </a:bodyPr>
          <a:lstStyle/>
          <a:p>
            <a:pPr marL="342900" indent="-342900">
              <a:lnSpc>
                <a:spcPct val="80000"/>
              </a:lnSpc>
              <a:spcBef>
                <a:spcPct val="20000"/>
              </a:spcBef>
            </a:pPr>
            <a:r>
              <a:rPr lang="en-GB" b="1" dirty="0"/>
              <a:t>Sources of Heat / Ignition</a:t>
            </a:r>
          </a:p>
          <a:p>
            <a:pPr marL="342900" indent="-342900">
              <a:lnSpc>
                <a:spcPct val="80000"/>
              </a:lnSpc>
              <a:spcBef>
                <a:spcPct val="20000"/>
              </a:spcBef>
            </a:pPr>
            <a:endParaRPr lang="en-GB" b="1" dirty="0"/>
          </a:p>
          <a:p>
            <a:pPr marL="342900" indent="-342900">
              <a:lnSpc>
                <a:spcPct val="80000"/>
              </a:lnSpc>
              <a:spcBef>
                <a:spcPct val="20000"/>
              </a:spcBef>
              <a:buFont typeface="Arial" pitchFamily="34" charset="0"/>
              <a:buChar char="•"/>
            </a:pPr>
            <a:r>
              <a:rPr lang="en-GB" b="1" dirty="0"/>
              <a:t>Sparks – Grinders - Friction</a:t>
            </a:r>
          </a:p>
          <a:p>
            <a:pPr marL="342900" indent="-342900">
              <a:lnSpc>
                <a:spcPct val="80000"/>
              </a:lnSpc>
              <a:spcBef>
                <a:spcPct val="20000"/>
              </a:spcBef>
              <a:buFont typeface="Arial" pitchFamily="34" charset="0"/>
              <a:buChar char="•"/>
            </a:pPr>
            <a:r>
              <a:rPr lang="en-GB" b="1" dirty="0"/>
              <a:t>Electrical equipment such as toasters, heaters, diathermy units, mobile phone chargers – Look for scorch marks or signs of damage, risk assessment</a:t>
            </a:r>
          </a:p>
          <a:p>
            <a:pPr marL="342900" indent="-342900">
              <a:lnSpc>
                <a:spcPct val="80000"/>
              </a:lnSpc>
              <a:spcBef>
                <a:spcPct val="20000"/>
              </a:spcBef>
              <a:buFont typeface="Arial" pitchFamily="34" charset="0"/>
              <a:buChar char="•"/>
            </a:pPr>
            <a:r>
              <a:rPr lang="en-GB" b="1" dirty="0"/>
              <a:t>Smoking materials – E-cigarettes</a:t>
            </a:r>
          </a:p>
          <a:p>
            <a:pPr marL="342900" indent="-342900">
              <a:lnSpc>
                <a:spcPct val="80000"/>
              </a:lnSpc>
              <a:spcBef>
                <a:spcPct val="20000"/>
              </a:spcBef>
              <a:buFont typeface="Arial" pitchFamily="34" charset="0"/>
              <a:buChar char="•"/>
            </a:pPr>
            <a:r>
              <a:rPr lang="en-GB" b="1" dirty="0"/>
              <a:t>Naked flames</a:t>
            </a:r>
          </a:p>
          <a:p>
            <a:pPr marL="342900" indent="-342900">
              <a:lnSpc>
                <a:spcPct val="80000"/>
              </a:lnSpc>
              <a:spcBef>
                <a:spcPct val="20000"/>
              </a:spcBef>
              <a:buFont typeface="Arial" pitchFamily="34" charset="0"/>
              <a:buChar char="•"/>
            </a:pPr>
            <a:endParaRPr lang="en-US" b="1" dirty="0"/>
          </a:p>
        </p:txBody>
      </p:sp>
      <p:sp>
        <p:nvSpPr>
          <p:cNvPr id="9" name="Text Box 5"/>
          <p:cNvSpPr txBox="1">
            <a:spLocks noChangeArrowheads="1"/>
          </p:cNvSpPr>
          <p:nvPr/>
        </p:nvSpPr>
        <p:spPr bwMode="auto">
          <a:xfrm>
            <a:off x="584200" y="628650"/>
            <a:ext cx="5256213" cy="74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 pos="3619500" algn="l"/>
                <a:tab pos="4343400" algn="l"/>
                <a:tab pos="50673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sz="2400" dirty="0"/>
              <a:t>The Elements of Fire</a:t>
            </a:r>
            <a:endParaRPr lang="en-GB" altLang="en-US" sz="1600" dirty="0">
              <a:solidFill>
                <a:srgbClr val="004586"/>
              </a:solidFill>
              <a:latin typeface="Poppins" charset="0"/>
            </a:endParaRPr>
          </a:p>
          <a:p>
            <a:pPr eaLnBrk="1">
              <a:lnSpc>
                <a:spcPct val="136000"/>
              </a:lnSpc>
            </a:pPr>
            <a:endParaRPr lang="en-GB" altLang="en-US" sz="1400" dirty="0">
              <a:solidFill>
                <a:srgbClr val="004586"/>
              </a:solidFill>
              <a:latin typeface="Poppins" charset="0"/>
            </a:endParaRPr>
          </a:p>
        </p:txBody>
      </p:sp>
      <p:pic>
        <p:nvPicPr>
          <p:cNvPr id="10" name="Picture 3" descr="AG00567_"/>
          <p:cNvPicPr>
            <a:picLocks noChangeAspect="1" noChangeArrowheads="1" noCrop="1"/>
          </p:cNvPicPr>
          <p:nvPr/>
        </p:nvPicPr>
        <p:blipFill>
          <a:blip r:embed="rId2" cstate="print"/>
          <a:srcRect/>
          <a:stretch>
            <a:fillRect/>
          </a:stretch>
        </p:blipFill>
        <p:spPr bwMode="auto">
          <a:xfrm>
            <a:off x="3040783" y="1042833"/>
            <a:ext cx="1204912" cy="1035050"/>
          </a:xfrm>
          <a:prstGeom prst="rect">
            <a:avLst/>
          </a:prstGeom>
          <a:noFill/>
          <a:ln w="9525">
            <a:noFill/>
            <a:miter lim="800000"/>
            <a:headEnd/>
            <a:tailEnd/>
          </a:ln>
        </p:spPr>
      </p:pic>
      <p:sp>
        <p:nvSpPr>
          <p:cNvPr id="11" name="Text Box 4"/>
          <p:cNvSpPr txBox="1">
            <a:spLocks noChangeArrowheads="1"/>
          </p:cNvSpPr>
          <p:nvPr/>
        </p:nvSpPr>
        <p:spPr bwMode="auto">
          <a:xfrm>
            <a:off x="215898" y="6269756"/>
            <a:ext cx="2016125" cy="255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Lst>
              <a:defRPr>
                <a:solidFill>
                  <a:schemeClr val="tx1"/>
                </a:solidFill>
                <a:latin typeface="Arial" charset="0"/>
                <a:ea typeface="Arial Unicode MS" pitchFamily="34" charset="-128"/>
                <a:cs typeface="Arial Unicode MS" pitchFamily="34" charset="-128"/>
              </a:defRPr>
            </a:lvl1pPr>
            <a:lvl2pPr eaLnBrk="0">
              <a:tabLst>
                <a:tab pos="723900" algn="l"/>
                <a:tab pos="1447800" algn="l"/>
              </a:tabLst>
              <a:defRPr>
                <a:solidFill>
                  <a:schemeClr val="tx1"/>
                </a:solidFill>
                <a:latin typeface="Arial" charset="0"/>
                <a:ea typeface="Arial Unicode MS" pitchFamily="34" charset="-128"/>
                <a:cs typeface="Arial Unicode MS" pitchFamily="34" charset="-128"/>
              </a:defRPr>
            </a:lvl2pPr>
            <a:lvl3pPr eaLnBrk="0">
              <a:tabLst>
                <a:tab pos="723900" algn="l"/>
                <a:tab pos="1447800" algn="l"/>
              </a:tabLst>
              <a:defRPr>
                <a:solidFill>
                  <a:schemeClr val="tx1"/>
                </a:solidFill>
                <a:latin typeface="Arial" charset="0"/>
                <a:ea typeface="Arial Unicode MS" pitchFamily="34" charset="-128"/>
                <a:cs typeface="Arial Unicode MS" pitchFamily="34" charset="-128"/>
              </a:defRPr>
            </a:lvl3pPr>
            <a:lvl4pPr eaLnBrk="0">
              <a:tabLst>
                <a:tab pos="723900" algn="l"/>
                <a:tab pos="1447800" algn="l"/>
              </a:tabLst>
              <a:defRPr>
                <a:solidFill>
                  <a:schemeClr val="tx1"/>
                </a:solidFill>
                <a:latin typeface="Arial" charset="0"/>
                <a:ea typeface="Arial Unicode MS" pitchFamily="34" charset="-128"/>
                <a:cs typeface="Arial Unicode MS" pitchFamily="34" charset="-128"/>
              </a:defRPr>
            </a:lvl4pPr>
            <a:lvl5pPr eaLnBrk="0">
              <a:tabLst>
                <a:tab pos="723900" algn="l"/>
                <a:tab pos="1447800" algn="l"/>
              </a:tabLst>
              <a:defRPr>
                <a:solidFill>
                  <a:schemeClr val="tx1"/>
                </a:solidFill>
                <a:latin typeface="Arial" charset="0"/>
                <a:ea typeface="Arial Unicode MS" pitchFamily="34" charset="-128"/>
                <a:cs typeface="Arial Unicode MS" pitchFamily="34" charset="-128"/>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Lst>
              <a:defRPr>
                <a:solidFill>
                  <a:schemeClr val="tx1"/>
                </a:solidFill>
                <a:latin typeface="Arial" charset="0"/>
                <a:ea typeface="Arial Unicode MS" pitchFamily="34" charset="-128"/>
                <a:cs typeface="Arial Unicode MS" pitchFamily="34" charset="-128"/>
              </a:defRPr>
            </a:lvl9pPr>
          </a:lstStyle>
          <a:p>
            <a:pPr eaLnBrk="1">
              <a:lnSpc>
                <a:spcPct val="101000"/>
              </a:lnSpc>
            </a:pPr>
            <a:r>
              <a:rPr lang="en-GB" altLang="en-US" sz="800" dirty="0">
                <a:solidFill>
                  <a:srgbClr val="004586"/>
                </a:solidFill>
                <a:latin typeface="FatFrank Heavy" charset="0"/>
              </a:rPr>
              <a:t>Fire Safety</a:t>
            </a:r>
            <a:endParaRPr lang="en-GB" altLang="en-US" sz="800" dirty="0">
              <a:solidFill>
                <a:srgbClr val="004586"/>
              </a:solidFill>
              <a:latin typeface="Poppins" charset="0"/>
            </a:endParaRPr>
          </a:p>
        </p:txBody>
      </p:sp>
    </p:spTree>
    <p:extLst>
      <p:ext uri="{BB962C8B-B14F-4D97-AF65-F5344CB8AC3E}">
        <p14:creationId xmlns:p14="http://schemas.microsoft.com/office/powerpoint/2010/main" val="137270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1499</TotalTime>
  <Words>2620</Words>
  <Application>Microsoft Office PowerPoint</Application>
  <PresentationFormat>On-screen Show (4:3)</PresentationFormat>
  <Paragraphs>401</Paragraphs>
  <Slides>58</Slides>
  <Notes>4</Notes>
  <HiddenSlides>13</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58</vt:i4>
      </vt:variant>
    </vt:vector>
  </HeadingPairs>
  <TitlesOfParts>
    <vt:vector size="70" baseType="lpstr">
      <vt:lpstr>Arial</vt:lpstr>
      <vt:lpstr>Arial Black</vt:lpstr>
      <vt:lpstr>Calibri</vt:lpstr>
      <vt:lpstr>FatFrank Heavy</vt:lpstr>
      <vt:lpstr>Monotype Sorts</vt:lpstr>
      <vt:lpstr>Poppins</vt:lpstr>
      <vt:lpstr>Poppins Light</vt:lpstr>
      <vt:lpstr>Swiss911 XCm BT</vt:lpstr>
      <vt:lpstr>Tahoma</vt:lpstr>
      <vt:lpstr>Times New Roman</vt:lpstr>
      <vt:lpstr>Wingdings 3</vt:lpstr>
      <vt:lpstr>Essential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Smoking Shelter</vt:lpstr>
      <vt:lpstr>Fire Bucket</vt:lpstr>
      <vt:lpstr>PowerPoint Presentation</vt:lpstr>
      <vt:lpstr>Hospital Fires </vt:lpstr>
      <vt:lpstr>Medical Gases</vt:lpstr>
      <vt:lpstr>MEDICAL gASES</vt:lpstr>
      <vt:lpstr>Creams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Cheese on Toast</vt:lpstr>
      <vt:lpstr>Arson</vt:lpstr>
      <vt:lpstr>PowerPoint Presentation</vt:lpstr>
      <vt:lpstr>PowerPoint Presentation</vt:lpstr>
      <vt:lpstr>PowerPoint Presentation</vt:lpstr>
      <vt:lpstr>                            Fire Alarm </vt:lpstr>
      <vt:lpstr>Typical Fire Panel where's your nearest one</vt:lpstr>
      <vt:lpstr>Intermittent Alarm</vt:lpstr>
      <vt:lpstr>                            Fire Alarm </vt:lpstr>
      <vt:lpstr>PowerPoint Presentation</vt:lpstr>
      <vt:lpstr>PowerPoint Presentation</vt:lpstr>
      <vt:lpstr>PowerPoint Presentation</vt:lpstr>
      <vt:lpstr>housekeeping</vt:lpstr>
      <vt:lpstr>devices</vt:lpstr>
      <vt:lpstr>Actions in the event of fire</vt:lpstr>
      <vt:lpstr>Actions in the event of fire and evacuation</vt:lpstr>
      <vt:lpstr>Signage</vt:lpstr>
      <vt:lpstr>PowerPoint Presentation</vt:lpstr>
      <vt:lpstr>Fire door release systems</vt:lpstr>
      <vt:lpstr>Fire door seals</vt:lpstr>
      <vt:lpstr>Illegal hold open devices</vt:lpstr>
      <vt:lpstr>What you can do to prevent fire</vt:lpstr>
      <vt:lpstr>FIRE ACTIONS</vt:lpstr>
      <vt:lpstr>PowerPoint Presentation</vt:lpstr>
      <vt:lpstr>evacuation</vt:lpstr>
      <vt:lpstr>Grenfell tower fire 2017</vt:lpstr>
      <vt:lpstr>Everyday Fire Safety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haigh</dc:creator>
  <cp:lastModifiedBy>Steve Haigh</cp:lastModifiedBy>
  <cp:revision>152</cp:revision>
  <dcterms:created xsi:type="dcterms:W3CDTF">2015-06-01T18:13:56Z</dcterms:created>
  <dcterms:modified xsi:type="dcterms:W3CDTF">2023-05-22T12:44:57Z</dcterms:modified>
</cp:coreProperties>
</file>